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81" r:id="rId3"/>
    <p:sldId id="258" r:id="rId5"/>
    <p:sldId id="264" r:id="rId6"/>
    <p:sldId id="269" r:id="rId7"/>
    <p:sldId id="286" r:id="rId8"/>
    <p:sldId id="273" r:id="rId9"/>
    <p:sldId id="28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982B"/>
    <a:srgbClr val="FFC301"/>
    <a:srgbClr val="73A9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4533" autoAdjust="0"/>
  </p:normalViewPr>
  <p:slideViewPr>
    <p:cSldViewPr snapToGrid="0" snapToObjects="1">
      <p:cViewPr varScale="1">
        <p:scale>
          <a:sx n="68" d="100"/>
          <a:sy n="68" d="100"/>
        </p:scale>
        <p:origin x="702" y="66"/>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654975114705"/>
          <c:y val="0.172703859369362"/>
          <c:w val="0.422412255513667"/>
          <c:h val="0.654592281261275"/>
        </c:manualLayout>
      </c:layout>
      <c:radarChart>
        <c:radarStyle val="marker"/>
        <c:varyColors val="0"/>
        <c:ser>
          <c:idx val="0"/>
          <c:order val="0"/>
          <c:tx>
            <c:strRef>
              <c:f>Sheet1!$B$1</c:f>
              <c:strCache>
                <c:ptCount val="1"/>
                <c:pt idx="0">
                  <c:v>基于安卓原生(ART)</c:v>
                </c:pt>
              </c:strCache>
            </c:strRef>
          </c:tx>
          <c:spPr>
            <a:ln w="28575" cap="rnd">
              <a:solidFill>
                <a:srgbClr val="92D050"/>
              </a:solidFill>
              <a:round/>
            </a:ln>
            <a:effectLst/>
          </c:spPr>
          <c:marker>
            <c:symbol val="none"/>
          </c:marker>
          <c:dLbls>
            <c:delete val="1"/>
          </c:dLbls>
          <c:cat>
            <c:strRef>
              <c:f>Sheet1!$A$2:$A$5</c:f>
              <c:strCache>
                <c:ptCount val="4"/>
                <c:pt idx="0">
                  <c:v>程序启动性能</c:v>
                </c:pt>
                <c:pt idx="1">
                  <c:v>灵活编译优化</c:v>
                </c:pt>
                <c:pt idx="2">
                  <c:v>程序运行性能</c:v>
                </c:pt>
                <c:pt idx="3">
                  <c:v>内存回收机制</c:v>
                </c:pt>
              </c:strCache>
            </c:strRef>
          </c:cat>
          <c:val>
            <c:numRef>
              <c:f>Sheet1!$B$2:$B$5</c:f>
              <c:numCache>
                <c:formatCode>General</c:formatCode>
                <c:ptCount val="4"/>
                <c:pt idx="0">
                  <c:v>6</c:v>
                </c:pt>
                <c:pt idx="1">
                  <c:v>3</c:v>
                </c:pt>
                <c:pt idx="2">
                  <c:v>5</c:v>
                </c:pt>
                <c:pt idx="3">
                  <c:v>4</c:v>
                </c:pt>
              </c:numCache>
            </c:numRef>
          </c:val>
        </c:ser>
        <c:ser>
          <c:idx val="1"/>
          <c:order val="1"/>
          <c:tx>
            <c:strRef>
              <c:f>Sheet1!$C$1</c:f>
              <c:strCache>
                <c:ptCount val="1"/>
                <c:pt idx="0">
                  <c:v>基于方舟编译器</c:v>
                </c:pt>
              </c:strCache>
            </c:strRef>
          </c:tx>
          <c:spPr>
            <a:ln w="28575" cap="rnd">
              <a:solidFill>
                <a:srgbClr val="FFC301"/>
              </a:solidFill>
              <a:round/>
            </a:ln>
            <a:effectLst/>
          </c:spPr>
          <c:marker>
            <c:symbol val="none"/>
          </c:marker>
          <c:dLbls>
            <c:delete val="1"/>
          </c:dLbls>
          <c:cat>
            <c:strRef>
              <c:f>Sheet1!$A$2:$A$5</c:f>
              <c:strCache>
                <c:ptCount val="4"/>
                <c:pt idx="0">
                  <c:v>程序启动性能</c:v>
                </c:pt>
                <c:pt idx="1">
                  <c:v>灵活编译优化</c:v>
                </c:pt>
                <c:pt idx="2">
                  <c:v>程序运行性能</c:v>
                </c:pt>
                <c:pt idx="3">
                  <c:v>内存回收机制</c:v>
                </c:pt>
              </c:strCache>
            </c:strRef>
          </c:cat>
          <c:val>
            <c:numRef>
              <c:f>Sheet1!$C$2:$C$5</c:f>
              <c:numCache>
                <c:formatCode>General</c:formatCode>
                <c:ptCount val="4"/>
                <c:pt idx="0">
                  <c:v>9</c:v>
                </c:pt>
                <c:pt idx="1">
                  <c:v>10</c:v>
                </c:pt>
                <c:pt idx="2">
                  <c:v>9</c:v>
                </c:pt>
                <c:pt idx="3">
                  <c:v>10</c:v>
                </c:pt>
              </c:numCache>
            </c:numRef>
          </c:val>
        </c:ser>
        <c:dLbls>
          <c:showLegendKey val="0"/>
          <c:showVal val="0"/>
          <c:showCatName val="0"/>
          <c:showSerName val="0"/>
          <c:showPercent val="0"/>
          <c:showBubbleSize val="0"/>
        </c:dLbls>
        <c:axId val="208885488"/>
        <c:axId val="244260496"/>
      </c:radarChart>
      <c:catAx>
        <c:axId val="208885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600" b="0" i="0" u="none" strike="noStrike" kern="1200" baseline="0">
                <a:solidFill>
                  <a:schemeClr val="bg1"/>
                </a:solidFill>
                <a:latin typeface="微软雅黑" panose="020B0703020204020201" pitchFamily="34" charset="-122"/>
                <a:ea typeface="微软雅黑" panose="020B0703020204020201" pitchFamily="34" charset="-122"/>
                <a:cs typeface="+mn-cs"/>
              </a:defRPr>
            </a:pPr>
          </a:p>
        </c:txPr>
        <c:crossAx val="244260496"/>
        <c:crosses val="autoZero"/>
        <c:auto val="1"/>
        <c:lblAlgn val="ctr"/>
        <c:lblOffset val="100"/>
        <c:noMultiLvlLbl val="0"/>
      </c:catAx>
      <c:valAx>
        <c:axId val="244260496"/>
        <c:scaling>
          <c:orientation val="minMax"/>
          <c:max val="11"/>
        </c:scaling>
        <c:delete val="1"/>
        <c:axPos val="l"/>
        <c:majorGridlines>
          <c:spPr>
            <a:ln w="9525" cap="flat" cmpd="sng" algn="ctr">
              <a:noFill/>
              <a:round/>
            </a:ln>
            <a:effectLst/>
          </c:spPr>
        </c:majorGridlines>
        <c:numFmt formatCode="General" sourceLinked="1"/>
        <c:majorTickMark val="none"/>
        <c:minorTickMark val="none"/>
        <c:tickLblPos val="none"/>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885488"/>
        <c:crosses val="autoZero"/>
        <c:crossBetween val="between"/>
        <c:majorUnit val="4"/>
      </c:valAx>
      <c:spPr>
        <a:noFill/>
        <a:ln>
          <a:noFill/>
        </a:ln>
        <a:effectLst/>
      </c:spPr>
    </c:plotArea>
    <c:legend>
      <c:legendPos val="b"/>
      <c:legendEntry>
        <c:idx val="0"/>
        <c:txPr>
          <a:bodyPr rot="0" spcFirstLastPara="1" vertOverflow="ellipsis" vert="horz" wrap="square" anchor="ctr" anchorCtr="1"/>
          <a:lstStyle/>
          <a:p>
            <a:pPr>
              <a:defRPr lang="zh-CN" sz="1600" b="0" i="0" u="none" strike="noStrike" kern="1200" baseline="0">
                <a:solidFill>
                  <a:schemeClr val="bg1"/>
                </a:solidFill>
                <a:latin typeface="微软雅黑" panose="020B0703020204020201" pitchFamily="34" charset="-122"/>
                <a:ea typeface="微软雅黑" panose="020B0703020204020201" pitchFamily="34" charset="-122"/>
                <a:cs typeface="+mn-cs"/>
              </a:defRPr>
            </a:pPr>
          </a:p>
        </c:txPr>
      </c:legendEntry>
      <c:legendEntry>
        <c:idx val="1"/>
        <c:txPr>
          <a:bodyPr rot="0" spcFirstLastPara="1" vertOverflow="ellipsis" vert="horz" wrap="square" anchor="ctr" anchorCtr="1"/>
          <a:lstStyle/>
          <a:p>
            <a:pPr>
              <a:defRPr lang="zh-CN" sz="1600" b="0" i="0" u="none" strike="noStrike" kern="1200" baseline="0">
                <a:solidFill>
                  <a:schemeClr val="bg1"/>
                </a:solidFill>
                <a:latin typeface="微软雅黑" panose="020B0703020204020201" pitchFamily="34" charset="-122"/>
                <a:ea typeface="微软雅黑" panose="020B0703020204020201" pitchFamily="34" charset="-122"/>
                <a:cs typeface="+mn-cs"/>
              </a:defRPr>
            </a:pPr>
          </a:p>
        </c:txPr>
      </c:legendEntry>
      <c:layout>
        <c:manualLayout>
          <c:xMode val="edge"/>
          <c:yMode val="edge"/>
          <c:x val="0.635573840086873"/>
          <c:y val="0.745373405707766"/>
          <c:w val="0.349225032032566"/>
          <c:h val="0.200866192376581"/>
        </c:manualLayout>
      </c:layout>
      <c:overlay val="0"/>
      <c:spPr>
        <a:noFill/>
        <a:ln>
          <a:noFill/>
        </a:ln>
        <a:effectLst/>
      </c:spPr>
      <c:txPr>
        <a:bodyPr rot="0" spcFirstLastPara="1" vertOverflow="ellipsis" vert="horz" wrap="square" anchor="ctr" anchorCtr="1"/>
        <a:lstStyle/>
        <a:p>
          <a:pPr>
            <a:defRPr lang="zh-CN" sz="1800" b="0" i="0" u="none" strike="noStrike" kern="1200" baseline="0">
              <a:solidFill>
                <a:schemeClr val="bg1"/>
              </a:solidFill>
              <a:latin typeface="微软雅黑" panose="020B0703020204020201" pitchFamily="34" charset="-122"/>
              <a:ea typeface="微软雅黑" panose="020B0703020204020201" pitchFamily="3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A5DB0-F767-3647-898D-8CA24462686B}"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1BB860-2C94-E04D-96FB-B66C3F2088E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大家早上好！很荣幸能有机会站在这个讲台上，也非常感谢</a:t>
            </a:r>
            <a:r>
              <a:rPr lang="en-US" sz="1200" kern="1200" dirty="0" smtClean="0">
                <a:solidFill>
                  <a:schemeClr val="tx1"/>
                </a:solidFill>
                <a:effectLst/>
                <a:latin typeface="+mn-lt"/>
                <a:ea typeface="+mn-ea"/>
                <a:cs typeface="+mn-cs"/>
              </a:rPr>
              <a:t>Linux</a:t>
            </a:r>
            <a:r>
              <a:rPr lang="zh-CN" altLang="en-US" sz="1200" kern="1200" dirty="0" smtClean="0">
                <a:solidFill>
                  <a:schemeClr val="tx1"/>
                </a:solidFill>
                <a:effectLst/>
                <a:latin typeface="+mn-lt"/>
                <a:ea typeface="+mn-ea"/>
                <a:cs typeface="+mn-cs"/>
              </a:rPr>
              <a:t>基金会的邀请。</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华为是中国最早参与开源活动的公司之一，开源早已成为华为战略和产业发展的关键组成部分。</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今天我会简单分享一下华为对开源生态和开放式创新的一些实践和思考。</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1BB860-2C94-E04D-96FB-B66C3F2088E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公元前</a:t>
            </a:r>
            <a:r>
              <a:rPr lang="en-US"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6</a:t>
            </a:r>
            <a:r>
              <a:rPr lang="zh-CN" altLang="en-US" sz="1200" kern="1200" dirty="0" smtClean="0">
                <a:solidFill>
                  <a:schemeClr val="tx1"/>
                </a:solidFill>
                <a:effectLst/>
                <a:latin typeface="+mn-lt"/>
                <a:ea typeface="+mn-ea"/>
                <a:cs typeface="+mn-cs"/>
              </a:rPr>
              <a:t>百年建造古巴比伦塔，可以说是人类第一次有记录的全球性合作尝试；几千年后的今天，开源正在促进更大规模、更开放创新的全球性合作。</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我非常认同</a:t>
            </a:r>
            <a:r>
              <a:rPr lang="en-US" sz="1200" kern="1200" dirty="0" smtClean="0">
                <a:solidFill>
                  <a:schemeClr val="tx1"/>
                </a:solidFill>
                <a:effectLst/>
                <a:latin typeface="+mn-lt"/>
                <a:ea typeface="+mn-ea"/>
                <a:cs typeface="+mn-cs"/>
              </a:rPr>
              <a:t>Jim</a:t>
            </a:r>
            <a:r>
              <a:rPr lang="zh-CN" altLang="en-US" sz="1200" kern="1200" dirty="0" smtClean="0">
                <a:solidFill>
                  <a:schemeClr val="tx1"/>
                </a:solidFill>
                <a:effectLst/>
                <a:latin typeface="+mn-lt"/>
                <a:ea typeface="+mn-ea"/>
                <a:cs typeface="+mn-cs"/>
              </a:rPr>
              <a:t>分享的观点，开源属于全世界，不应该受种族、政治等因素的影响。</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借此机会，</a:t>
            </a:r>
            <a:r>
              <a:rPr lang="zh-CN" altLang="en-US" sz="1200" b="1" kern="1200" dirty="0" smtClean="0">
                <a:solidFill>
                  <a:schemeClr val="tx1"/>
                </a:solidFill>
                <a:effectLst/>
                <a:latin typeface="+mn-lt"/>
                <a:ea typeface="+mn-ea"/>
                <a:cs typeface="+mn-cs"/>
              </a:rPr>
              <a:t>也特别感谢所有开源基金会，特别是</a:t>
            </a:r>
            <a:r>
              <a:rPr lang="en-US" sz="1200" b="1" kern="1200" dirty="0" smtClean="0">
                <a:solidFill>
                  <a:schemeClr val="tx1"/>
                </a:solidFill>
                <a:effectLst/>
                <a:latin typeface="+mn-lt"/>
                <a:ea typeface="+mn-ea"/>
                <a:cs typeface="+mn-cs"/>
              </a:rPr>
              <a:t>Linux</a:t>
            </a:r>
            <a:r>
              <a:rPr lang="zh-CN" altLang="en-US" sz="1200" b="1" kern="1200" dirty="0" smtClean="0">
                <a:solidFill>
                  <a:schemeClr val="tx1"/>
                </a:solidFill>
                <a:effectLst/>
                <a:latin typeface="+mn-lt"/>
                <a:ea typeface="+mn-ea"/>
                <a:cs typeface="+mn-cs"/>
              </a:rPr>
              <a:t>基金会对开源精神的坚持和责任担当</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altLang="zh-CN" dirty="0" smtClean="0"/>
          </a:p>
        </p:txBody>
      </p:sp>
      <p:sp>
        <p:nvSpPr>
          <p:cNvPr id="4" name="Slide Number Placeholder 3"/>
          <p:cNvSpPr>
            <a:spLocks noGrp="1"/>
          </p:cNvSpPr>
          <p:nvPr>
            <p:ph type="sldNum" sz="quarter" idx="10"/>
          </p:nvPr>
        </p:nvSpPr>
        <p:spPr/>
        <p:txBody>
          <a:bodyPr/>
          <a:lstStyle/>
          <a:p>
            <a:fld id="{501BB860-2C94-E04D-96FB-B66C3F2088E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lvl="0" indent="-171450">
              <a:buFont typeface="Arial" panose="020B0604020202020204" pitchFamily="34" charset="0"/>
              <a:buChar char="•"/>
            </a:pPr>
            <a:r>
              <a:rPr lang="zh-CN" altLang="en-US" sz="1200" b="1" kern="1200" dirty="0" smtClean="0">
                <a:solidFill>
                  <a:schemeClr val="tx1"/>
                </a:solidFill>
                <a:effectLst/>
                <a:latin typeface="+mn-lt"/>
                <a:ea typeface="+mn-ea"/>
                <a:cs typeface="+mn-cs"/>
              </a:rPr>
              <a:t>华为认为，开源的本质，终极目标和意义是“改变世界、解决问题，创造价值”</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华为在积极参与贡献社区的同时，一直致力于将开源带到客户中去，更高效地解决实际业务问题和挑战，不断兑现开源的价值。</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特别是在全球行业数字化转型的大背景下，开源还有更广阔的机会和潜力，</a:t>
            </a:r>
            <a:r>
              <a:rPr lang="zh-CN" altLang="en-US" sz="1200" b="1" kern="1200" dirty="0" smtClean="0">
                <a:solidFill>
                  <a:schemeClr val="tx1"/>
                </a:solidFill>
                <a:effectLst/>
                <a:latin typeface="+mn-lt"/>
                <a:ea typeface="+mn-ea"/>
                <a:cs typeface="+mn-cs"/>
              </a:rPr>
              <a:t>华为非常愿意与社区、开发者、行业伙伴和客户一起，积极探索开源如何在更广阔的领域、更多的场景，释放更大价值</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zh-CN" altLang="en-US"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A75AF88-2FD1-49EE-AFA8-F9015FE9E1D6}"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在物联网场景，</a:t>
            </a:r>
            <a:r>
              <a:rPr lang="zh-CN" altLang="en-US" sz="1200" b="1" kern="1200" dirty="0" smtClean="0">
                <a:solidFill>
                  <a:schemeClr val="tx1"/>
                </a:solidFill>
                <a:effectLst/>
                <a:latin typeface="+mn-lt"/>
                <a:ea typeface="+mn-ea"/>
                <a:cs typeface="+mn-cs"/>
              </a:rPr>
              <a:t>面临着“资源碎片化、行业技术参差不齐、端到端难以集成“等共性问题和挑战</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开源，可以帮助物联网上下产业链快速形成一个开放的生态系统，例如</a:t>
            </a:r>
            <a:r>
              <a:rPr lang="zh-CN" altLang="en-US" sz="1200" b="1" kern="1200" dirty="0" smtClean="0">
                <a:solidFill>
                  <a:schemeClr val="tx1"/>
                </a:solidFill>
                <a:effectLst/>
                <a:latin typeface="+mn-lt"/>
                <a:ea typeface="+mn-ea"/>
                <a:cs typeface="+mn-cs"/>
              </a:rPr>
              <a:t>中国联通物联网公司联合芯片模组等行业龙头企业</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以</a:t>
            </a:r>
            <a:r>
              <a:rPr lang="en-US" sz="1200" b="1" kern="1200" dirty="0" smtClean="0">
                <a:solidFill>
                  <a:schemeClr val="tx1"/>
                </a:solidFill>
                <a:effectLst/>
                <a:latin typeface="+mn-lt"/>
                <a:ea typeface="+mn-ea"/>
                <a:cs typeface="+mn-cs"/>
              </a:rPr>
              <a:t> Lite OS </a:t>
            </a:r>
            <a:r>
              <a:rPr lang="zh-CN" altLang="en-US" sz="1200" b="1" kern="1200" dirty="0" smtClean="0">
                <a:solidFill>
                  <a:schemeClr val="tx1"/>
                </a:solidFill>
                <a:effectLst/>
                <a:latin typeface="+mn-lt"/>
                <a:ea typeface="+mn-ea"/>
                <a:cs typeface="+mn-cs"/>
              </a:rPr>
              <a:t>为技术底座，</a:t>
            </a:r>
            <a:r>
              <a:rPr lang="zh-CN" altLang="en-US" sz="1200" kern="1200" dirty="0" smtClean="0">
                <a:solidFill>
                  <a:schemeClr val="tx1"/>
                </a:solidFill>
                <a:effectLst/>
                <a:latin typeface="+mn-lt"/>
                <a:ea typeface="+mn-ea"/>
                <a:cs typeface="+mn-cs"/>
              </a:rPr>
              <a:t>通力协作打造行业统一标准，实现项目的快速集成落地。目前已在水务、消防、物流、园区等多个行业有成功实践。</a:t>
            </a:r>
            <a:endParaRPr lang="en-US" sz="1200" kern="1200" dirty="0" smtClean="0">
              <a:solidFill>
                <a:schemeClr val="tx1"/>
              </a:solidFill>
              <a:effectLst/>
              <a:latin typeface="+mn-lt"/>
              <a:ea typeface="+mn-ea"/>
              <a:cs typeface="+mn-cs"/>
            </a:endParaRPr>
          </a:p>
          <a:p>
            <a:endParaRPr lang="en-US" sz="1200" dirty="0">
              <a:solidFill>
                <a:schemeClr val="tx1"/>
              </a:solidFill>
              <a:effectLst/>
              <a:latin typeface="微软雅黑" panose="020B0703020204020201" pitchFamily="34" charset="-122"/>
              <a:ea typeface="微软雅黑" panose="020B0703020204020201" pitchFamily="34" charset="-122"/>
              <a:cs typeface="+mn-cs"/>
              <a:sym typeface="Arial" panose="020B0604020202020204"/>
            </a:endParaRPr>
          </a:p>
        </p:txBody>
      </p:sp>
      <p:sp>
        <p:nvSpPr>
          <p:cNvPr id="4" name="灯片编号占位符 3"/>
          <p:cNvSpPr>
            <a:spLocks noGrp="1"/>
          </p:cNvSpPr>
          <p:nvPr>
            <p:ph type="sldNum" sz="quarter" idx="10"/>
          </p:nvPr>
        </p:nvSpPr>
        <p:spPr/>
        <p:txBody>
          <a:bodyPr/>
          <a:lstStyle/>
          <a:p>
            <a:fld id="{AD5B3D31-05C1-4AE6-A8AC-D4E7F40C2AD9}"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在边缘计算场景，智能边缘拥有广袤的市场，但面临</a:t>
            </a:r>
            <a:r>
              <a:rPr lang="zh-CN" altLang="en-US" sz="1200" b="1" kern="1200" dirty="0" smtClean="0">
                <a:solidFill>
                  <a:schemeClr val="tx1"/>
                </a:solidFill>
                <a:effectLst/>
                <a:latin typeface="+mn-lt"/>
                <a:ea typeface="+mn-ea"/>
                <a:cs typeface="+mn-cs"/>
              </a:rPr>
              <a:t>边缘业务部署复杂、云边缺乏协同等挑战。</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华为通过开源基于云原生的边缘计算参考架构</a:t>
            </a:r>
            <a:r>
              <a:rPr lang="en-US" sz="1200" b="1" kern="1200" dirty="0" err="1" smtClean="0">
                <a:solidFill>
                  <a:schemeClr val="tx1"/>
                </a:solidFill>
                <a:effectLst/>
                <a:latin typeface="+mn-lt"/>
                <a:ea typeface="+mn-ea"/>
                <a:cs typeface="+mn-cs"/>
              </a:rPr>
              <a:t>KubeEdge</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可使能边缘计算，将容器化应用编排功能扩展到边缘的节点和设备</a:t>
            </a:r>
            <a:r>
              <a:rPr lang="zh-CN" altLang="en-US" sz="1200" kern="1200" dirty="0" smtClean="0">
                <a:solidFill>
                  <a:schemeClr val="tx1"/>
                </a:solidFill>
                <a:effectLst/>
                <a:latin typeface="+mn-lt"/>
                <a:ea typeface="+mn-ea"/>
                <a:cs typeface="+mn-cs"/>
              </a:rPr>
              <a:t>。推动业界形成边缘应用和设备管理部署的统一标准</a:t>
            </a:r>
            <a:r>
              <a:rPr lang="en-US"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解决智能边缘和物联网用户的实际需求，目前已在工业质检、园区、煤矿等多个行业有成功实践。</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01BB860-2C94-E04D-96FB-B66C3F2088ED}"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在大家熟悉的编译场景，华为投入</a:t>
            </a:r>
            <a:r>
              <a:rPr lang="en-US"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年打造的方舟编译器，可以带来系统性能的显著提升：</a:t>
            </a:r>
            <a:r>
              <a:rPr lang="zh-CN" altLang="en-US" sz="1200" b="1" kern="1200" dirty="0" smtClean="0">
                <a:solidFill>
                  <a:schemeClr val="tx1"/>
                </a:solidFill>
                <a:effectLst/>
                <a:latin typeface="+mn-lt"/>
                <a:ea typeface="+mn-ea"/>
                <a:cs typeface="+mn-cs"/>
              </a:rPr>
              <a:t>系统操作流畅度提升</a:t>
            </a:r>
            <a:r>
              <a:rPr lang="en-US" sz="1200" b="1" kern="1200" dirty="0" smtClean="0">
                <a:solidFill>
                  <a:schemeClr val="tx1"/>
                </a:solidFill>
                <a:effectLst/>
                <a:latin typeface="+mn-lt"/>
                <a:ea typeface="+mn-ea"/>
                <a:cs typeface="+mn-cs"/>
              </a:rPr>
              <a:t>24%</a:t>
            </a:r>
            <a:r>
              <a:rPr lang="zh-CN" altLang="en-US" sz="1200" b="1" kern="1200" dirty="0" smtClean="0">
                <a:solidFill>
                  <a:schemeClr val="tx1"/>
                </a:solidFill>
                <a:effectLst/>
                <a:latin typeface="+mn-lt"/>
                <a:ea typeface="+mn-ea"/>
                <a:cs typeface="+mn-cs"/>
              </a:rPr>
              <a:t>，系统响应性能提升</a:t>
            </a:r>
            <a:r>
              <a:rPr lang="en-US" sz="1200" b="1" kern="1200" dirty="0" smtClean="0">
                <a:solidFill>
                  <a:schemeClr val="tx1"/>
                </a:solidFill>
                <a:effectLst/>
                <a:latin typeface="+mn-lt"/>
                <a:ea typeface="+mn-ea"/>
                <a:cs typeface="+mn-cs"/>
              </a:rPr>
              <a:t>44%</a:t>
            </a:r>
            <a:r>
              <a:rPr lang="zh-CN" altLang="en-US" sz="1200" kern="1200" dirty="0" smtClean="0">
                <a:solidFill>
                  <a:schemeClr val="tx1"/>
                </a:solidFill>
                <a:effectLst/>
                <a:latin typeface="+mn-lt"/>
                <a:ea typeface="+mn-ea"/>
                <a:cs typeface="+mn-cs"/>
              </a:rPr>
              <a:t>，</a:t>
            </a:r>
            <a:r>
              <a:rPr lang="zh-CN" altLang="en-US" sz="1200" b="1" kern="1200" dirty="0" smtClean="0">
                <a:solidFill>
                  <a:schemeClr val="tx1"/>
                </a:solidFill>
                <a:effectLst/>
                <a:latin typeface="+mn-lt"/>
                <a:ea typeface="+mn-ea"/>
                <a:cs typeface="+mn-cs"/>
              </a:rPr>
              <a:t>三方应用操作流畅度提升搞到</a:t>
            </a:r>
            <a:r>
              <a:rPr lang="en-US" sz="1200" b="1" kern="1200" dirty="0" smtClean="0">
                <a:solidFill>
                  <a:schemeClr val="tx1"/>
                </a:solidFill>
                <a:effectLst/>
                <a:latin typeface="+mn-lt"/>
                <a:ea typeface="+mn-ea"/>
                <a:cs typeface="+mn-cs"/>
              </a:rPr>
              <a:t>60%</a:t>
            </a:r>
            <a:r>
              <a:rPr lang="zh-CN" alt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zh-CN" altLang="en-US" sz="1200" kern="1200" dirty="0" smtClean="0">
                <a:solidFill>
                  <a:schemeClr val="tx1"/>
                </a:solidFill>
                <a:effectLst/>
                <a:latin typeface="+mn-lt"/>
                <a:ea typeface="+mn-ea"/>
                <a:cs typeface="+mn-cs"/>
              </a:rPr>
              <a:t>为了让更多终端用户和开发者更方便享受这些成果，并持续共建共享和创新，华为认为开源是最好的选择，并将在</a:t>
            </a:r>
            <a:r>
              <a:rPr lang="en-US" sz="1200" kern="1200" dirty="0" smtClean="0">
                <a:solidFill>
                  <a:schemeClr val="tx1"/>
                </a:solidFill>
                <a:effectLst/>
                <a:latin typeface="+mn-lt"/>
                <a:ea typeface="+mn-ea"/>
                <a:cs typeface="+mn-cs"/>
              </a:rPr>
              <a:t>8</a:t>
            </a:r>
            <a:r>
              <a:rPr lang="zh-CN" altLang="en-US" sz="1200" kern="1200" dirty="0" smtClean="0">
                <a:solidFill>
                  <a:schemeClr val="tx1"/>
                </a:solidFill>
                <a:effectLst/>
                <a:latin typeface="+mn-lt"/>
                <a:ea typeface="+mn-ea"/>
                <a:cs typeface="+mn-cs"/>
              </a:rPr>
              <a:t>月开始正式开源方舟编译器。目前正在积极与中国</a:t>
            </a:r>
            <a:r>
              <a:rPr lang="en-US" sz="1200" kern="1200" dirty="0" smtClean="0">
                <a:solidFill>
                  <a:schemeClr val="tx1"/>
                </a:solidFill>
                <a:effectLst/>
                <a:latin typeface="+mn-lt"/>
                <a:ea typeface="+mn-ea"/>
                <a:cs typeface="+mn-cs"/>
              </a:rPr>
              <a:t>TOP</a:t>
            </a:r>
            <a:r>
              <a:rPr lang="zh-CN" altLang="en-US" sz="1200" kern="1200" dirty="0" smtClean="0">
                <a:solidFill>
                  <a:schemeClr val="tx1"/>
                </a:solidFill>
                <a:effectLst/>
                <a:latin typeface="+mn-lt"/>
                <a:ea typeface="+mn-ea"/>
                <a:cs typeface="+mn-cs"/>
              </a:rPr>
              <a:t>手机三方应用开发商合作，听取开发者的改进意见。</a:t>
            </a:r>
            <a:r>
              <a:rPr lang="zh-CN" altLang="en-US" sz="1200" b="1" kern="1200" dirty="0" smtClean="0">
                <a:solidFill>
                  <a:schemeClr val="tx1"/>
                </a:solidFill>
                <a:effectLst/>
                <a:latin typeface="+mn-lt"/>
                <a:ea typeface="+mn-ea"/>
                <a:cs typeface="+mn-cs"/>
              </a:rPr>
              <a:t>非常欢迎在座的开发者和合作伙伴，能加入到这个开源项目中来，共同打造终端生态的“方舟”。</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01BB860-2C94-E04D-96FB-B66C3F2088ED}"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200" kern="1200" dirty="0" smtClean="0">
                <a:solidFill>
                  <a:schemeClr val="tx1"/>
                </a:solidFill>
                <a:effectLst/>
                <a:latin typeface="+mn-lt"/>
                <a:ea typeface="+mn-ea"/>
                <a:cs typeface="+mn-cs"/>
              </a:rPr>
              <a:t>开源已成为开放式创新的生力军，</a:t>
            </a:r>
            <a:r>
              <a:rPr lang="zh-CN" altLang="en-US" sz="1200" b="1" kern="1200" dirty="0" smtClean="0">
                <a:solidFill>
                  <a:schemeClr val="tx1"/>
                </a:solidFill>
                <a:effectLst/>
                <a:latin typeface="+mn-lt"/>
                <a:ea typeface="+mn-ea"/>
                <a:cs typeface="+mn-cs"/>
              </a:rPr>
              <a:t>华为非常愿意与开源社区、开发者、行业伙伴和客户一起</a:t>
            </a:r>
            <a:r>
              <a:rPr lang="zh-CN" altLang="en-US" sz="1200" kern="1200" dirty="0" smtClean="0">
                <a:solidFill>
                  <a:schemeClr val="tx1"/>
                </a:solidFill>
                <a:effectLst/>
                <a:latin typeface="+mn-lt"/>
                <a:ea typeface="+mn-ea"/>
                <a:cs typeface="+mn-cs"/>
              </a:rPr>
              <a:t>，结合产业</a:t>
            </a:r>
            <a:r>
              <a:rPr 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客户的具体问题及挑战，</a:t>
            </a:r>
            <a:r>
              <a:rPr lang="zh-CN" altLang="en-US" sz="1200" b="1" kern="1200" dirty="0" smtClean="0">
                <a:solidFill>
                  <a:schemeClr val="tx1"/>
                </a:solidFill>
                <a:effectLst/>
                <a:latin typeface="+mn-lt"/>
                <a:ea typeface="+mn-ea"/>
                <a:cs typeface="+mn-cs"/>
              </a:rPr>
              <a:t>脚踏实地、敢于创新，积极</a:t>
            </a:r>
            <a:r>
              <a:rPr lang="zh-CN" altLang="en-US" sz="1200" kern="1200" dirty="0" smtClean="0">
                <a:solidFill>
                  <a:schemeClr val="tx1"/>
                </a:solidFill>
                <a:effectLst/>
                <a:latin typeface="+mn-lt"/>
                <a:ea typeface="+mn-ea"/>
                <a:cs typeface="+mn-cs"/>
              </a:rPr>
              <a:t>探索和实践，同大家一起</a:t>
            </a:r>
            <a:r>
              <a:rPr lang="zh-CN" altLang="en-US" sz="1200" b="1" kern="1200" dirty="0" smtClean="0">
                <a:solidFill>
                  <a:schemeClr val="tx1"/>
                </a:solidFill>
                <a:effectLst/>
                <a:latin typeface="+mn-lt"/>
                <a:ea typeface="+mn-ea"/>
                <a:cs typeface="+mn-cs"/>
              </a:rPr>
              <a:t>共建公平、公开、健康、共赢的全球生态，</a:t>
            </a:r>
            <a:r>
              <a:rPr lang="zh-CN" altLang="en-US" sz="1200" kern="1200" dirty="0" smtClean="0">
                <a:solidFill>
                  <a:schemeClr val="tx1"/>
                </a:solidFill>
                <a:effectLst/>
                <a:latin typeface="+mn-lt"/>
                <a:ea typeface="+mn-ea"/>
                <a:cs typeface="+mn-cs"/>
              </a:rPr>
              <a:t>谢谢大家</a:t>
            </a:r>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7C0B611-1101-40A6-888E-2D0621EBE966}"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stretch>
            <a:fillRect/>
          </a:stretch>
        </p:blipFill>
        <p:spPr>
          <a:xfrm>
            <a:off x="0" y="0"/>
            <a:ext cx="12192000" cy="6858000"/>
          </a:xfrm>
          <a:prstGeom prst="rect">
            <a:avLst/>
          </a:prstGeom>
        </p:spPr>
      </p:pic>
      <p:pic>
        <p:nvPicPr>
          <p:cNvPr id="24" name="Picture 23"/>
          <p:cNvPicPr>
            <a:picLocks noChangeAspect="1"/>
          </p:cNvPicPr>
          <p:nvPr userDrawn="1"/>
        </p:nvPicPr>
        <p:blipFill>
          <a:blip r:embed="rId3" cstate="screen"/>
          <a:stretch>
            <a:fillRect/>
          </a:stretch>
        </p:blipFill>
        <p:spPr>
          <a:xfrm>
            <a:off x="3418884" y="735430"/>
            <a:ext cx="5033065" cy="324688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1BA9D59-EC7A-E14A-8753-E89D692B85A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1BA9D59-EC7A-E14A-8753-E89D692B85A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10244" name="Picture 4" descr="C:\Users\Administrator\Desktop\郭平\shutterstock_100328819.jpg"/>
          <p:cNvPicPr>
            <a:picLocks noChangeAspect="1" noChangeArrowheads="1"/>
          </p:cNvPicPr>
          <p:nvPr userDrawn="1"/>
        </p:nvPicPr>
        <p:blipFill rotWithShape="1">
          <a:blip r:embed="rId2" cstate="screen"/>
          <a:srcRect/>
          <a:stretch>
            <a:fillRect/>
          </a:stretch>
        </p:blipFill>
        <p:spPr bwMode="auto">
          <a:xfrm>
            <a:off x="1200" y="1"/>
            <a:ext cx="12189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userDrawn="1"/>
        </p:nvSpPr>
        <p:spPr>
          <a:xfrm>
            <a:off x="1200" y="0"/>
            <a:ext cx="12189600" cy="6858000"/>
          </a:xfrm>
          <a:prstGeom prst="rect">
            <a:avLst/>
          </a:prstGeom>
          <a:gradFill>
            <a:gsLst>
              <a:gs pos="0">
                <a:srgbClr val="00B0F0">
                  <a:alpha val="0"/>
                </a:srgbClr>
              </a:gs>
              <a:gs pos="100000">
                <a:srgbClr val="00153E">
                  <a:alpha val="69804"/>
                </a:srgbClr>
              </a:gs>
              <a:gs pos="54000">
                <a:srgbClr val="001848">
                  <a:alpha val="67843"/>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9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tretch>
            <a:fillRect/>
          </a:stretch>
        </p:blipFill>
        <p:spPr>
          <a:xfrm>
            <a:off x="0" y="0"/>
            <a:ext cx="12192000" cy="6858000"/>
          </a:xfrm>
          <a:prstGeom prst="rect">
            <a:avLst/>
          </a:prstGeom>
        </p:spPr>
      </p:pic>
      <p:pic>
        <p:nvPicPr>
          <p:cNvPr id="7" name="图片 6"/>
          <p:cNvPicPr>
            <a:picLocks noChangeAspect="1"/>
          </p:cNvPicPr>
          <p:nvPr userDrawn="1"/>
        </p:nvPicPr>
        <p:blipFill>
          <a:blip r:embed="rId3" cstate="screen"/>
          <a:stretch>
            <a:fillRect/>
          </a:stretch>
        </p:blipFill>
        <p:spPr>
          <a:xfrm>
            <a:off x="223646" y="499108"/>
            <a:ext cx="1057658" cy="1325883"/>
          </a:xfrm>
          <a:prstGeom prst="rect">
            <a:avLst/>
          </a:prstGeom>
        </p:spPr>
      </p:pic>
      <p:pic>
        <p:nvPicPr>
          <p:cNvPr id="8" name="图片 7"/>
          <p:cNvPicPr>
            <a:picLocks noChangeAspect="1"/>
          </p:cNvPicPr>
          <p:nvPr userDrawn="1"/>
        </p:nvPicPr>
        <p:blipFill>
          <a:blip r:embed="rId4" cstate="screen"/>
          <a:stretch>
            <a:fillRect/>
          </a:stretch>
        </p:blipFill>
        <p:spPr>
          <a:xfrm>
            <a:off x="0" y="0"/>
            <a:ext cx="5434595" cy="1338075"/>
          </a:xfrm>
          <a:prstGeom prst="rect">
            <a:avLst/>
          </a:prstGeom>
        </p:spPr>
      </p:pic>
      <p:pic>
        <p:nvPicPr>
          <p:cNvPr id="11" name="Picture 14"/>
          <p:cNvPicPr>
            <a:picLocks noChangeAspect="1"/>
          </p:cNvPicPr>
          <p:nvPr userDrawn="1"/>
        </p:nvPicPr>
        <p:blipFill>
          <a:blip r:embed="rId5" cstate="screen"/>
          <a:stretch>
            <a:fillRect/>
          </a:stretch>
        </p:blipFill>
        <p:spPr>
          <a:xfrm>
            <a:off x="10026679" y="396875"/>
            <a:ext cx="1726527" cy="1113800"/>
          </a:xfrm>
          <a:prstGeom prst="rect">
            <a:avLst/>
          </a:prstGeom>
        </p:spPr>
      </p:pic>
      <p:pic>
        <p:nvPicPr>
          <p:cNvPr id="12" name="图片 11"/>
          <p:cNvPicPr>
            <a:picLocks noChangeAspect="1"/>
          </p:cNvPicPr>
          <p:nvPr userDrawn="1"/>
        </p:nvPicPr>
        <p:blipFill>
          <a:blip r:embed="rId6" cstate="screen"/>
          <a:stretch>
            <a:fillRect/>
          </a:stretch>
        </p:blipFill>
        <p:spPr>
          <a:xfrm>
            <a:off x="3895327" y="5705854"/>
            <a:ext cx="8296673" cy="1152146"/>
          </a:xfrm>
          <a:prstGeom prst="rect">
            <a:avLst/>
          </a:prstGeom>
        </p:spPr>
      </p:pic>
      <p:pic>
        <p:nvPicPr>
          <p:cNvPr id="10" name="图片 9"/>
          <p:cNvPicPr>
            <a:picLocks noChangeAspect="1"/>
          </p:cNvPicPr>
          <p:nvPr userDrawn="1"/>
        </p:nvPicPr>
        <p:blipFill>
          <a:blip r:embed="rId7" cstate="screen"/>
          <a:stretch>
            <a:fillRect/>
          </a:stretch>
        </p:blipFill>
        <p:spPr>
          <a:xfrm>
            <a:off x="4803633" y="5157213"/>
            <a:ext cx="7388367" cy="1700787"/>
          </a:xfrm>
          <a:prstGeom prst="rect">
            <a:avLst/>
          </a:prstGeom>
        </p:spPr>
      </p:pic>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08850" y="170346"/>
            <a:ext cx="11230845" cy="935887"/>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defRPr sz="3200" b="0">
                <a:solidFill>
                  <a:schemeClr val="tx1">
                    <a:lumMod val="75000"/>
                    <a:lumOff val="25000"/>
                  </a:schemeClr>
                </a:solidFill>
                <a:latin typeface="+mj-ea"/>
                <a:ea typeface="+mj-ea"/>
              </a:defRPr>
            </a:lvl1pPr>
          </a:lstStyle>
          <a:p>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B8B8469-3F76-403B-9F97-DCEF19F2F293}"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1F9981-C398-4EE8-87A9-070252F47EE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6EA968-8610-6F40-BC78-4D602DA3D5F7}" type="slidenum">
              <a:rPr lang="en-US" smtClean="0"/>
            </a:fld>
            <a:endParaRPr lang="en-US"/>
          </a:p>
        </p:txBody>
      </p:sp>
      <p:pic>
        <p:nvPicPr>
          <p:cNvPr id="9" name="Picture 8"/>
          <p:cNvPicPr>
            <a:picLocks noChangeAspect="1"/>
          </p:cNvPicPr>
          <p:nvPr userDrawn="1"/>
        </p:nvPicPr>
        <p:blipFill>
          <a:blip r:embed="rId2" cstate="screen"/>
          <a:stretch>
            <a:fillRect/>
          </a:stretch>
        </p:blipFill>
        <p:spPr>
          <a:xfrm>
            <a:off x="9074425" y="136525"/>
            <a:ext cx="2693504" cy="1737608"/>
          </a:xfrm>
          <a:prstGeom prst="rect">
            <a:avLst/>
          </a:prstGeom>
        </p:spPr>
      </p:pic>
      <p:pic>
        <p:nvPicPr>
          <p:cNvPr id="18" name="Picture 17"/>
          <p:cNvPicPr>
            <a:picLocks noChangeAspect="1"/>
          </p:cNvPicPr>
          <p:nvPr userDrawn="1"/>
        </p:nvPicPr>
        <p:blipFill>
          <a:blip r:embed="rId3" cstate="screen"/>
          <a:stretch>
            <a:fillRect/>
          </a:stretch>
        </p:blipFill>
        <p:spPr>
          <a:xfrm>
            <a:off x="0" y="-19878"/>
            <a:ext cx="12192000" cy="6858000"/>
          </a:xfrm>
          <a:prstGeom prst="rect">
            <a:avLst/>
          </a:prstGeom>
        </p:spPr>
      </p:pic>
      <p:pic>
        <p:nvPicPr>
          <p:cNvPr id="19" name="Picture 18"/>
          <p:cNvPicPr>
            <a:picLocks noChangeAspect="1"/>
          </p:cNvPicPr>
          <p:nvPr userDrawn="1"/>
        </p:nvPicPr>
        <p:blipFill>
          <a:blip r:embed="rId4" cstate="screen"/>
          <a:stretch>
            <a:fillRect/>
          </a:stretch>
        </p:blipFill>
        <p:spPr>
          <a:xfrm>
            <a:off x="9595808" y="166341"/>
            <a:ext cx="2453758" cy="158294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6EA968-8610-6F40-BC78-4D602DA3D5F7}" type="slidenum">
              <a:rPr lang="en-US" smtClean="0"/>
            </a:fld>
            <a:endParaRPr lang="en-US"/>
          </a:p>
        </p:txBody>
      </p:sp>
      <p:pic>
        <p:nvPicPr>
          <p:cNvPr id="12" name="Picture 11"/>
          <p:cNvPicPr>
            <a:picLocks noChangeAspect="1"/>
          </p:cNvPicPr>
          <p:nvPr userDrawn="1"/>
        </p:nvPicPr>
        <p:blipFill>
          <a:blip r:embed="rId2" cstate="screen"/>
          <a:stretch>
            <a:fillRect/>
          </a:stretch>
        </p:blipFill>
        <p:spPr>
          <a:xfrm>
            <a:off x="0" y="0"/>
            <a:ext cx="12192000" cy="6858000"/>
          </a:xfrm>
          <a:prstGeom prst="rect">
            <a:avLst/>
          </a:prstGeom>
        </p:spPr>
      </p:pic>
      <p:pic>
        <p:nvPicPr>
          <p:cNvPr id="15" name="Picture 14"/>
          <p:cNvPicPr>
            <a:picLocks noChangeAspect="1"/>
          </p:cNvPicPr>
          <p:nvPr userDrawn="1"/>
        </p:nvPicPr>
        <p:blipFill>
          <a:blip r:embed="rId3" cstate="screen"/>
          <a:stretch>
            <a:fillRect/>
          </a:stretch>
        </p:blipFill>
        <p:spPr>
          <a:xfrm>
            <a:off x="10193830" y="136525"/>
            <a:ext cx="1726527" cy="11138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1BA9D59-EC7A-E14A-8753-E89D692B85A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1BA9D59-EC7A-E14A-8753-E89D692B85A6}"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1BA9D59-EC7A-E14A-8753-E89D692B85A6}"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BA9D59-EC7A-E14A-8753-E89D692B85A6}"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1BA9D59-EC7A-E14A-8753-E89D692B85A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1BA9D59-EC7A-E14A-8753-E89D692B85A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EA968-8610-6F40-BC78-4D602DA3D5F7}"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A9D59-EC7A-E14A-8753-E89D692B85A6}"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EA968-8610-6F40-BC78-4D602DA3D5F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9" Type="http://schemas.openxmlformats.org/officeDocument/2006/relationships/image" Target="../media/image23.GIF"/><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tags" Target="../tags/tag1.xml"/><Relationship Id="rId3" Type="http://schemas.openxmlformats.org/officeDocument/2006/relationships/image" Target="../media/image18.png"/><Relationship Id="rId2" Type="http://schemas.openxmlformats.org/officeDocument/2006/relationships/image" Target="../media/image17.png"/><Relationship Id="rId17" Type="http://schemas.openxmlformats.org/officeDocument/2006/relationships/notesSlide" Target="../notesSlides/notesSlide4.xml"/><Relationship Id="rId16" Type="http://schemas.openxmlformats.org/officeDocument/2006/relationships/slideLayout" Target="../slideLayouts/slideLayout13.xml"/><Relationship Id="rId15" Type="http://schemas.openxmlformats.org/officeDocument/2006/relationships/image" Target="../media/image29.GIF"/><Relationship Id="rId14" Type="http://schemas.openxmlformats.org/officeDocument/2006/relationships/image" Target="../media/image28.GIF"/><Relationship Id="rId13" Type="http://schemas.openxmlformats.org/officeDocument/2006/relationships/image" Target="../media/image27.GIF"/><Relationship Id="rId12" Type="http://schemas.openxmlformats.org/officeDocument/2006/relationships/image" Target="../media/image26.GIF"/><Relationship Id="rId11" Type="http://schemas.openxmlformats.org/officeDocument/2006/relationships/image" Target="../media/image25.png"/><Relationship Id="rId10" Type="http://schemas.openxmlformats.org/officeDocument/2006/relationships/image" Target="../media/image24.GIF"/><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36.jpeg"/><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p:nvPr/>
        </p:nvSpPr>
        <p:spPr>
          <a:xfrm>
            <a:off x="0" y="2194560"/>
            <a:ext cx="12191999" cy="706275"/>
          </a:xfrm>
          <a:prstGeom prst="rect">
            <a:avLst/>
          </a:prstGeom>
        </p:spPr>
        <p:txBody>
          <a:bodyPr>
            <a:noAutofit/>
          </a:bodyPr>
          <a:lstStyle>
            <a:lvl1pPr algn="l" defTabSz="914400" rtl="0" eaLnBrk="1" latinLnBrk="0" hangingPunct="1">
              <a:lnSpc>
                <a:spcPct val="90000"/>
              </a:lnSpc>
              <a:spcBef>
                <a:spcPct val="0"/>
              </a:spcBef>
              <a:buNone/>
              <a:defRPr sz="6000" b="1" i="0" kern="1200">
                <a:solidFill>
                  <a:schemeClr val="bg1"/>
                </a:solidFill>
                <a:latin typeface="Arial" panose="020B0604020202020204" pitchFamily="34" charset="0"/>
                <a:ea typeface="+mj-ea"/>
                <a:cs typeface="Arial" panose="020B0604020202020204" pitchFamily="34" charset="0"/>
              </a:defRPr>
            </a:lvl1pPr>
          </a:lstStyle>
          <a:p>
            <a:pPr algn="ctr"/>
            <a:r>
              <a:rPr lang="en-US" altLang="zh-CN" sz="4800" dirty="0">
                <a:solidFill>
                  <a:srgbClr val="F3982B"/>
                </a:solidFill>
                <a:latin typeface="方正兰亭中黑_GBK" panose="02000000000000000000" pitchFamily="2" charset="-122"/>
                <a:ea typeface="方正兰亭中黑_GBK" panose="02000000000000000000" pitchFamily="2" charset="-122"/>
              </a:rPr>
              <a:t>+</a:t>
            </a:r>
            <a:r>
              <a:rPr lang="zh-CN" altLang="en-US" sz="4800" dirty="0">
                <a:solidFill>
                  <a:srgbClr val="F3982B"/>
                </a:solidFill>
                <a:latin typeface="方正兰亭中黑_GBK" panose="02000000000000000000" pitchFamily="2" charset="-122"/>
                <a:ea typeface="方正兰亭中黑_GBK" panose="02000000000000000000" pitchFamily="2" charset="-122"/>
              </a:rPr>
              <a:t>开源</a:t>
            </a:r>
            <a:r>
              <a:rPr lang="zh-CN" altLang="en-US" sz="4800" dirty="0">
                <a:solidFill>
                  <a:prstClr val="white"/>
                </a:solidFill>
                <a:latin typeface="方正兰亭中黑_GBK" panose="02000000000000000000" pitchFamily="2" charset="-122"/>
                <a:ea typeface="方正兰亭中黑_GBK" panose="02000000000000000000" pitchFamily="2" charset="-122"/>
              </a:rPr>
              <a:t>：开放式创</a:t>
            </a:r>
            <a:r>
              <a:rPr lang="zh-CN" altLang="en-US" sz="4800" dirty="0" smtClean="0">
                <a:solidFill>
                  <a:prstClr val="white"/>
                </a:solidFill>
                <a:latin typeface="方正兰亭中黑_GBK" panose="02000000000000000000" pitchFamily="2" charset="-122"/>
                <a:ea typeface="方正兰亭中黑_GBK" panose="02000000000000000000" pitchFamily="2" charset="-122"/>
              </a:rPr>
              <a:t>新</a:t>
            </a:r>
            <a:endParaRPr lang="en-US" altLang="zh-CN" sz="4800" dirty="0" smtClean="0">
              <a:solidFill>
                <a:prstClr val="white"/>
              </a:solidFill>
              <a:latin typeface="方正兰亭中黑_GBK" panose="02000000000000000000" pitchFamily="2" charset="-122"/>
              <a:ea typeface="方正兰亭中黑_GBK" panose="02000000000000000000" pitchFamily="2" charset="-122"/>
            </a:endParaRPr>
          </a:p>
        </p:txBody>
      </p:sp>
      <p:sp>
        <p:nvSpPr>
          <p:cNvPr id="13" name="Title 1"/>
          <p:cNvSpPr txBox="1"/>
          <p:nvPr/>
        </p:nvSpPr>
        <p:spPr>
          <a:xfrm>
            <a:off x="0" y="3464140"/>
            <a:ext cx="12191999" cy="598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bg1"/>
                </a:solidFill>
                <a:latin typeface="Arial" panose="020B0604020202020204" pitchFamily="34" charset="0"/>
                <a:ea typeface="+mj-ea"/>
                <a:cs typeface="Arial" panose="020B0604020202020204" pitchFamily="34" charset="0"/>
              </a:defRPr>
            </a:lvl1pPr>
          </a:lstStyle>
          <a:p>
            <a:pPr algn="ctr"/>
            <a:r>
              <a:rPr lang="zh-CN" altLang="en-US" sz="2800" b="0" dirty="0" smtClean="0">
                <a:solidFill>
                  <a:prstClr val="white"/>
                </a:solidFill>
                <a:latin typeface="方正兰亭中黑_GBK" panose="02000000000000000000" pitchFamily="2" charset="-122"/>
                <a:ea typeface="方正兰亭中黑_GBK" panose="02000000000000000000" pitchFamily="2" charset="-122"/>
              </a:rPr>
              <a:t>肖然 </a:t>
            </a:r>
            <a:r>
              <a:rPr lang="en-US" altLang="zh-CN" sz="2800" b="0" dirty="0" smtClean="0">
                <a:solidFill>
                  <a:prstClr val="white"/>
                </a:solidFill>
                <a:latin typeface="方正兰亭中黑_GBK" panose="02000000000000000000" pitchFamily="2" charset="-122"/>
                <a:ea typeface="方正兰亭中黑_GBK" panose="02000000000000000000" pitchFamily="2" charset="-122"/>
              </a:rPr>
              <a:t>. </a:t>
            </a:r>
            <a:r>
              <a:rPr lang="zh-CN" altLang="en-US" sz="2800" b="0" dirty="0" smtClean="0">
                <a:solidFill>
                  <a:prstClr val="white"/>
                </a:solidFill>
                <a:latin typeface="方正兰亭中黑_GBK" panose="02000000000000000000" pitchFamily="2" charset="-122"/>
                <a:ea typeface="方正兰亭中黑_GBK" panose="02000000000000000000" pitchFamily="2" charset="-122"/>
              </a:rPr>
              <a:t>华为战略与产业发展副总裁</a:t>
            </a:r>
            <a:endParaRPr lang="en-US" altLang="zh-CN" sz="2800" b="0" dirty="0" smtClean="0">
              <a:solidFill>
                <a:prstClr val="white"/>
              </a:solidFill>
              <a:latin typeface="方正兰亭中黑_GBK" panose="02000000000000000000" pitchFamily="2" charset="-122"/>
              <a:ea typeface="方正兰亭中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871331" y="285927"/>
            <a:ext cx="5045765" cy="1325563"/>
          </a:xfrm>
          <a:prstGeom prst="rect">
            <a:avLst/>
          </a:prstGeom>
        </p:spPr>
        <p:txBody>
          <a:bodyPr>
            <a:normAutofit/>
          </a:bodyPr>
          <a:lstStyle>
            <a:lvl1pPr algn="l" defTabSz="914400" rtl="0" eaLnBrk="1" latinLnBrk="0" hangingPunct="1">
              <a:lnSpc>
                <a:spcPct val="90000"/>
              </a:lnSpc>
              <a:spcBef>
                <a:spcPct val="0"/>
              </a:spcBef>
              <a:buNone/>
              <a:defRPr sz="5400" b="1" i="0" kern="1200">
                <a:solidFill>
                  <a:schemeClr val="bg1"/>
                </a:solidFill>
                <a:latin typeface="Arial" panose="020B0604020202020204" pitchFamily="34" charset="0"/>
                <a:ea typeface="+mj-ea"/>
                <a:cs typeface="Arial" panose="020B0604020202020204" pitchFamily="34" charset="0"/>
              </a:defRPr>
            </a:lvl1pPr>
          </a:lstStyle>
          <a:p>
            <a:r>
              <a:rPr lang="en-US"/>
              <a:t>Content Title</a:t>
            </a:r>
            <a:endParaRPr lang="en-US" dirty="0"/>
          </a:p>
        </p:txBody>
      </p:sp>
      <p:pic>
        <p:nvPicPr>
          <p:cNvPr id="3" name="Picture 2"/>
          <p:cNvPicPr>
            <a:picLocks noChangeAspect="1"/>
          </p:cNvPicPr>
          <p:nvPr/>
        </p:nvPicPr>
        <p:blipFill>
          <a:blip r:embed="rId1" cstate="screen"/>
          <a:stretch>
            <a:fillRect/>
          </a:stretch>
        </p:blipFill>
        <p:spPr>
          <a:xfrm>
            <a:off x="0" y="-16329"/>
            <a:ext cx="12327467" cy="7010400"/>
          </a:xfrm>
          <a:prstGeom prst="rect">
            <a:avLst/>
          </a:prstGeom>
        </p:spPr>
      </p:pic>
      <p:sp>
        <p:nvSpPr>
          <p:cNvPr id="4" name="Rectangle 3"/>
          <p:cNvSpPr/>
          <p:nvPr/>
        </p:nvSpPr>
        <p:spPr>
          <a:xfrm>
            <a:off x="0" y="5164658"/>
            <a:ext cx="12327467" cy="10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方正兰亭中黑_GBK" panose="02000000000000000000" pitchFamily="2" charset="-122"/>
                <a:ea typeface="方正兰亭中黑_GBK" panose="02000000000000000000" pitchFamily="2" charset="-122"/>
              </a:rPr>
              <a:t>开源是人类合作、推进开放式创新的重要方式</a:t>
            </a:r>
            <a:endParaRPr lang="en-US" sz="2800" dirty="0">
              <a:solidFill>
                <a:schemeClr val="bg1"/>
              </a:solidFill>
              <a:latin typeface="方正兰亭中黑_GBK" panose="02000000000000000000" pitchFamily="2" charset="-122"/>
              <a:ea typeface="方正兰亭中黑_GBK" panose="02000000000000000000"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1"/>
          <a:stretch>
            <a:fillRect/>
          </a:stretch>
        </p:blipFill>
        <p:spPr bwMode="auto">
          <a:xfrm>
            <a:off x="2" y="-1203"/>
            <a:ext cx="12188825" cy="68562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
          <p:cNvSpPr/>
          <p:nvPr/>
        </p:nvSpPr>
        <p:spPr>
          <a:xfrm>
            <a:off x="5392512" y="2473098"/>
            <a:ext cx="5792743" cy="1646348"/>
          </a:xfrm>
          <a:prstGeom prst="rect">
            <a:avLst/>
          </a:prstGeom>
        </p:spPr>
        <p:txBody>
          <a:bodyPr wrap="square">
            <a:spAutoFit/>
          </a:bodyPr>
          <a:lstStyle/>
          <a:p>
            <a:pPr algn="ctr">
              <a:lnSpc>
                <a:spcPct val="140000"/>
              </a:lnSpc>
            </a:pPr>
            <a:r>
              <a:rPr lang="zh-CN" altLang="en-US" sz="3600" dirty="0" smtClean="0">
                <a:solidFill>
                  <a:prstClr val="white"/>
                </a:solidFill>
                <a:latin typeface="Akkurat Pro" panose="020B0504020101020102" pitchFamily="34" charset="0"/>
                <a:ea typeface="方正兰亭粗黑简体" panose="02000000000000000000" pitchFamily="2" charset="-122"/>
                <a:cs typeface="Arial" panose="020B0604020202020204" pitchFamily="34" charset="0"/>
              </a:rPr>
              <a:t>开源的“本质”</a:t>
            </a:r>
            <a:endParaRPr lang="en-US" altLang="zh-CN" sz="3600" dirty="0" smtClean="0">
              <a:solidFill>
                <a:prstClr val="white"/>
              </a:solidFill>
              <a:latin typeface="Akkurat Pro" panose="020B0504020101020102" pitchFamily="34" charset="0"/>
              <a:ea typeface="方正兰亭粗黑简体" panose="02000000000000000000" pitchFamily="2" charset="-122"/>
              <a:cs typeface="Arial" panose="020B0604020202020204" pitchFamily="34" charset="0"/>
            </a:endParaRPr>
          </a:p>
          <a:p>
            <a:pPr algn="ctr">
              <a:lnSpc>
                <a:spcPct val="140000"/>
              </a:lnSpc>
            </a:pPr>
            <a:r>
              <a:rPr lang="zh-CN" altLang="en-US" sz="4000" dirty="0" smtClean="0">
                <a:solidFill>
                  <a:srgbClr val="F3982B"/>
                </a:solidFill>
                <a:latin typeface="Akkurat Pro" panose="020B0504020101020102" pitchFamily="34" charset="0"/>
                <a:ea typeface="方正兰亭粗黑简体" panose="02000000000000000000" pitchFamily="2" charset="-122"/>
                <a:cs typeface="Arial" panose="020B0604020202020204" pitchFamily="34" charset="0"/>
              </a:rPr>
              <a:t>解决问题，创造价值</a:t>
            </a:r>
            <a:endParaRPr lang="zh-CN" altLang="en-US" sz="4000"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Y:\华为\2018\5月\李晨宇-胶片\文件\link\未标题-1.png"/>
          <p:cNvPicPr>
            <a:picLocks noChangeAspect="1" noChangeArrowheads="1"/>
          </p:cNvPicPr>
          <p:nvPr/>
        </p:nvPicPr>
        <p:blipFill>
          <a:blip r:embed="rId1" cstate="screen"/>
          <a:srcRect/>
          <a:stretch>
            <a:fillRect/>
          </a:stretch>
        </p:blipFill>
        <p:spPr bwMode="auto">
          <a:xfrm>
            <a:off x="551657" y="4148455"/>
            <a:ext cx="11088687" cy="180181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p:nvPr/>
        </p:nvSpPr>
        <p:spPr>
          <a:xfrm>
            <a:off x="621235" y="3881536"/>
            <a:ext cx="10956925" cy="200609"/>
          </a:xfrm>
          <a:prstGeom prst="rect">
            <a:avLst/>
          </a:pr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8275" algn="ctr" defTabSz="1851660" fontAlgn="base" hangingPunct="1">
              <a:spcBef>
                <a:spcPct val="0"/>
              </a:spcBef>
              <a:spcAft>
                <a:spcPct val="0"/>
              </a:spcAft>
              <a:defRPr/>
            </a:pPr>
            <a:endParaRPr lang="en-US" altLang="en-US" sz="8000" kern="1200" dirty="0">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11" name="Freeform 61"/>
          <p:cNvSpPr/>
          <p:nvPr/>
        </p:nvSpPr>
        <p:spPr bwMode="auto">
          <a:xfrm>
            <a:off x="613840" y="3201604"/>
            <a:ext cx="3530989" cy="681264"/>
          </a:xfrm>
          <a:custGeom>
            <a:avLst/>
            <a:gdLst/>
            <a:ahLst/>
            <a:cxnLst>
              <a:cxn ang="0">
                <a:pos x="1143" y="0"/>
              </a:cxn>
              <a:cxn ang="0">
                <a:pos x="0" y="491"/>
              </a:cxn>
              <a:cxn ang="0">
                <a:pos x="1973" y="491"/>
              </a:cxn>
              <a:cxn ang="0">
                <a:pos x="2542" y="0"/>
              </a:cxn>
              <a:cxn ang="0">
                <a:pos x="1143" y="0"/>
              </a:cxn>
            </a:cxnLst>
            <a:rect l="0" t="0" r="r" b="b"/>
            <a:pathLst>
              <a:path w="2542" h="491">
                <a:moveTo>
                  <a:pt x="1143" y="0"/>
                </a:moveTo>
                <a:lnTo>
                  <a:pt x="0" y="491"/>
                </a:lnTo>
                <a:lnTo>
                  <a:pt x="1973" y="491"/>
                </a:lnTo>
                <a:lnTo>
                  <a:pt x="2542" y="0"/>
                </a:lnTo>
                <a:lnTo>
                  <a:pt x="1143" y="0"/>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8275" algn="ctr" defTabSz="1851660" fontAlgn="base" hangingPunct="1">
              <a:spcBef>
                <a:spcPct val="0"/>
              </a:spcBef>
              <a:spcAft>
                <a:spcPct val="0"/>
              </a:spcAft>
              <a:defRPr/>
            </a:pPr>
            <a:endParaRPr lang="zh-CN" altLang="en-US" sz="8000" kern="1200" dirty="0">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12" name="Freeform 62"/>
          <p:cNvSpPr/>
          <p:nvPr/>
        </p:nvSpPr>
        <p:spPr bwMode="auto">
          <a:xfrm>
            <a:off x="3354456" y="3201604"/>
            <a:ext cx="2742004" cy="681264"/>
          </a:xfrm>
          <a:custGeom>
            <a:avLst/>
            <a:gdLst/>
            <a:ahLst/>
            <a:cxnLst>
              <a:cxn ang="0">
                <a:pos x="569" y="0"/>
              </a:cxn>
              <a:cxn ang="0">
                <a:pos x="0" y="491"/>
              </a:cxn>
              <a:cxn ang="0">
                <a:pos x="1974" y="491"/>
              </a:cxn>
              <a:cxn ang="0">
                <a:pos x="1966" y="0"/>
              </a:cxn>
              <a:cxn ang="0">
                <a:pos x="569" y="0"/>
              </a:cxn>
            </a:cxnLst>
            <a:rect l="0" t="0" r="r" b="b"/>
            <a:pathLst>
              <a:path w="1974" h="491">
                <a:moveTo>
                  <a:pt x="569" y="0"/>
                </a:moveTo>
                <a:lnTo>
                  <a:pt x="0" y="491"/>
                </a:lnTo>
                <a:lnTo>
                  <a:pt x="1974" y="491"/>
                </a:lnTo>
                <a:lnTo>
                  <a:pt x="1966" y="0"/>
                </a:lnTo>
                <a:lnTo>
                  <a:pt x="569" y="0"/>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8275" algn="ctr" defTabSz="1851660" fontAlgn="base" hangingPunct="1">
              <a:spcBef>
                <a:spcPct val="0"/>
              </a:spcBef>
              <a:spcAft>
                <a:spcPct val="0"/>
              </a:spcAft>
              <a:defRPr/>
            </a:pPr>
            <a:endParaRPr lang="zh-CN" altLang="en-US" sz="8000" kern="1200" dirty="0">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13" name="Freeform 63"/>
          <p:cNvSpPr/>
          <p:nvPr/>
        </p:nvSpPr>
        <p:spPr bwMode="auto">
          <a:xfrm>
            <a:off x="8027252" y="3201604"/>
            <a:ext cx="3550437" cy="681264"/>
          </a:xfrm>
          <a:custGeom>
            <a:avLst/>
            <a:gdLst/>
            <a:ahLst/>
            <a:cxnLst>
              <a:cxn ang="0">
                <a:pos x="582" y="491"/>
              </a:cxn>
              <a:cxn ang="0">
                <a:pos x="2556" y="491"/>
              </a:cxn>
              <a:cxn ang="0">
                <a:pos x="1397" y="0"/>
              </a:cxn>
              <a:cxn ang="0">
                <a:pos x="0" y="0"/>
              </a:cxn>
              <a:cxn ang="0">
                <a:pos x="582" y="491"/>
              </a:cxn>
            </a:cxnLst>
            <a:rect l="0" t="0" r="r" b="b"/>
            <a:pathLst>
              <a:path w="2556" h="491">
                <a:moveTo>
                  <a:pt x="582" y="491"/>
                </a:moveTo>
                <a:lnTo>
                  <a:pt x="2556" y="491"/>
                </a:lnTo>
                <a:lnTo>
                  <a:pt x="1397" y="0"/>
                </a:lnTo>
                <a:lnTo>
                  <a:pt x="0" y="0"/>
                </a:lnTo>
                <a:lnTo>
                  <a:pt x="582" y="491"/>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8275" algn="ctr" defTabSz="1851660" fontAlgn="base" hangingPunct="1">
              <a:spcBef>
                <a:spcPct val="0"/>
              </a:spcBef>
              <a:spcAft>
                <a:spcPct val="0"/>
              </a:spcAft>
              <a:defRPr/>
            </a:pPr>
            <a:endParaRPr lang="zh-CN" altLang="en-US" sz="8000" kern="1200" dirty="0">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14" name="Freeform 64"/>
          <p:cNvSpPr/>
          <p:nvPr/>
        </p:nvSpPr>
        <p:spPr bwMode="auto">
          <a:xfrm>
            <a:off x="6085346" y="3201604"/>
            <a:ext cx="2750339" cy="681264"/>
          </a:xfrm>
          <a:custGeom>
            <a:avLst/>
            <a:gdLst/>
            <a:ahLst/>
            <a:cxnLst>
              <a:cxn ang="0">
                <a:pos x="0" y="0"/>
              </a:cxn>
              <a:cxn ang="0">
                <a:pos x="8" y="491"/>
              </a:cxn>
              <a:cxn ang="0">
                <a:pos x="1980" y="491"/>
              </a:cxn>
              <a:cxn ang="0">
                <a:pos x="1398" y="0"/>
              </a:cxn>
              <a:cxn ang="0">
                <a:pos x="0" y="0"/>
              </a:cxn>
            </a:cxnLst>
            <a:rect l="0" t="0" r="r" b="b"/>
            <a:pathLst>
              <a:path w="1980" h="491">
                <a:moveTo>
                  <a:pt x="0" y="0"/>
                </a:moveTo>
                <a:lnTo>
                  <a:pt x="8" y="491"/>
                </a:lnTo>
                <a:lnTo>
                  <a:pt x="1980" y="491"/>
                </a:lnTo>
                <a:lnTo>
                  <a:pt x="1398" y="0"/>
                </a:lnTo>
                <a:lnTo>
                  <a:pt x="0" y="0"/>
                </a:lnTo>
                <a:close/>
              </a:path>
            </a:pathLst>
          </a:custGeom>
          <a:gradFill flip="none" rotWithShape="1">
            <a:gsLst>
              <a:gs pos="100000">
                <a:srgbClr val="21DFE9">
                  <a:alpha val="12000"/>
                </a:srgbClr>
              </a:gs>
              <a:gs pos="0">
                <a:srgbClr val="21DFE9">
                  <a:alpha val="0"/>
                </a:srgbClr>
              </a:gs>
            </a:gsLst>
            <a:lin ang="5400000" scaled="1"/>
            <a:tileRect/>
          </a:gradFill>
          <a:ln w="6350">
            <a:gradFill>
              <a:gsLst>
                <a:gs pos="0">
                  <a:srgbClr val="00B0F0">
                    <a:alpha val="0"/>
                  </a:srgbClr>
                </a:gs>
                <a:gs pos="50000">
                  <a:srgbClr val="00B0F0">
                    <a:alpha val="25000"/>
                  </a:srgbClr>
                </a:gs>
                <a:gs pos="100000">
                  <a:srgbClr val="00B0F0"/>
                </a:gs>
              </a:gsLst>
              <a:lin ang="54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indent="-168275" algn="ctr" defTabSz="1851660" fontAlgn="base" hangingPunct="1">
              <a:spcBef>
                <a:spcPct val="0"/>
              </a:spcBef>
              <a:spcAft>
                <a:spcPct val="0"/>
              </a:spcAft>
              <a:defRPr/>
            </a:pPr>
            <a:endParaRPr lang="zh-CN" altLang="en-US" sz="8000" kern="1200" dirty="0">
              <a:solidFill>
                <a:prstClr val="white"/>
              </a:solidFill>
              <a:latin typeface="Arial" panose="020B0604020202020204" pitchFamily="34" charset="0"/>
              <a:cs typeface="Arial" panose="020B0604020202020204" pitchFamily="34" charset="0"/>
              <a:sym typeface="Arial" panose="020B0604020202020204" pitchFamily="34" charset="0"/>
            </a:endParaRPr>
          </a:p>
        </p:txBody>
      </p:sp>
      <p:sp>
        <p:nvSpPr>
          <p:cNvPr id="2" name="矩形 1"/>
          <p:cNvSpPr/>
          <p:nvPr/>
        </p:nvSpPr>
        <p:spPr>
          <a:xfrm>
            <a:off x="0" y="538109"/>
            <a:ext cx="12192000" cy="695062"/>
          </a:xfrm>
          <a:prstGeom prst="rect">
            <a:avLst/>
          </a:prstGeom>
        </p:spPr>
        <p:txBody>
          <a:bodyPr wrap="square" anchor="ctr">
            <a:spAutoFit/>
          </a:bodyPr>
          <a:lstStyle/>
          <a:p>
            <a:pPr algn="ctr" defTabSz="425450">
              <a:lnSpc>
                <a:spcPts val="4650"/>
              </a:lnSpc>
            </a:pPr>
            <a:r>
              <a:rPr lang="zh-CN" altLang="en-US" sz="3200" b="1" dirty="0" smtClean="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物联网</a:t>
            </a:r>
            <a:r>
              <a:rPr lang="en-US" altLang="zh-CN" sz="3200" b="1" dirty="0">
                <a:solidFill>
                  <a:srgbClr val="F3982B"/>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a:t>
            </a:r>
            <a:r>
              <a:rPr lang="zh-CN" altLang="en-US" sz="3200"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开源</a:t>
            </a:r>
            <a:r>
              <a:rPr lang="zh-CN" altLang="en-US" sz="3200" b="1" dirty="0" smtClean="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a:t>
            </a:r>
            <a:r>
              <a:rPr lang="zh-CN" altLang="en-US" sz="3200"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开放生态</a:t>
            </a:r>
            <a:r>
              <a:rPr lang="zh-CN" altLang="en-US" sz="3200" b="1" dirty="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快速打</a:t>
            </a:r>
            <a:r>
              <a:rPr lang="zh-CN" altLang="en-US" sz="3200" b="1" dirty="0" smtClean="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造</a:t>
            </a:r>
            <a:r>
              <a:rPr lang="zh-CN" altLang="en-US" sz="3200" dirty="0" smtClean="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事</a:t>
            </a:r>
            <a:r>
              <a:rPr lang="zh-CN" altLang="en-US" sz="3200"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实标准</a:t>
            </a:r>
            <a:r>
              <a:rPr lang="zh-CN" altLang="en-US" sz="3200" b="1" dirty="0" smtClean="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a:t>
            </a:r>
            <a:r>
              <a:rPr lang="zh-CN" altLang="en-US" sz="3200" dirty="0">
                <a:solidFill>
                  <a:srgbClr val="F3982B"/>
                </a:solidFill>
                <a:latin typeface="Akkurat Pro" panose="020B0504020101020102" pitchFamily="34" charset="0"/>
                <a:ea typeface="方正兰亭粗黑简体" panose="02000000000000000000" pitchFamily="2" charset="-122"/>
                <a:cs typeface="Arial" panose="020B0604020202020204" pitchFamily="34" charset="0"/>
                <a:sym typeface="Arial" panose="020B0604020202020204" pitchFamily="34" charset="0"/>
              </a:rPr>
              <a:t>使能</a:t>
            </a:r>
            <a:r>
              <a:rPr lang="zh-CN" altLang="en-US" sz="3200" b="1" dirty="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rPr>
              <a:t>大规模商业落地</a:t>
            </a:r>
            <a:endParaRPr lang="en-US" altLang="zh-CN" sz="3200" b="1" dirty="0">
              <a:solidFill>
                <a:prstClr val="white"/>
              </a:solidFill>
              <a:latin typeface="方正兰亭中黑_GBK" panose="02000000000000000000" pitchFamily="2" charset="-122"/>
              <a:ea typeface="方正兰亭中黑_GBK" panose="02000000000000000000" pitchFamily="2" charset="-122"/>
              <a:cs typeface="Arial" panose="020B0604020202020204" pitchFamily="34" charset="0"/>
              <a:sym typeface="Arial" panose="020B0604020202020204" pitchFamily="34" charset="0"/>
            </a:endParaRPr>
          </a:p>
        </p:txBody>
      </p:sp>
      <p:sp>
        <p:nvSpPr>
          <p:cNvPr id="16" name="矩形 15"/>
          <p:cNvSpPr/>
          <p:nvPr/>
        </p:nvSpPr>
        <p:spPr>
          <a:xfrm>
            <a:off x="637113" y="4207941"/>
            <a:ext cx="10956924" cy="400110"/>
          </a:xfrm>
          <a:prstGeom prst="rect">
            <a:avLst/>
          </a:prstGeom>
        </p:spPr>
        <p:txBody>
          <a:bodyPr wrap="square">
            <a:spAutoFit/>
          </a:bodyPr>
          <a:lstStyle/>
          <a:p>
            <a:pPr algn="ctr" defTabSz="1219200"/>
            <a:r>
              <a:rPr lang="en-US" altLang="zh-CN" sz="2000" b="1" dirty="0" smtClean="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rPr>
              <a:t>+</a:t>
            </a:r>
            <a:r>
              <a:rPr lang="zh-CN" altLang="en-US" sz="2000" b="1" dirty="0" smtClean="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rPr>
              <a:t>开源（</a:t>
            </a:r>
            <a:r>
              <a:rPr lang="en-US" altLang="zh-CN" sz="2000" b="1" dirty="0" smtClean="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rPr>
              <a:t>LiteOS)</a:t>
            </a:r>
            <a:r>
              <a:rPr lang="zh-CN" altLang="en-US" sz="2000" b="1" dirty="0" smtClean="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rPr>
              <a:t>：使能行业创新</a:t>
            </a:r>
            <a:endParaRPr lang="en-US" altLang="zh-CN" sz="2000" b="1" kern="1200" dirty="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endParaRPr>
          </a:p>
        </p:txBody>
      </p:sp>
      <p:sp>
        <p:nvSpPr>
          <p:cNvPr id="17" name="矩形 16"/>
          <p:cNvSpPr/>
          <p:nvPr/>
        </p:nvSpPr>
        <p:spPr>
          <a:xfrm>
            <a:off x="10601136" y="3377691"/>
            <a:ext cx="492444" cy="461665"/>
          </a:xfrm>
          <a:prstGeom prst="rect">
            <a:avLst/>
          </a:prstGeom>
        </p:spPr>
        <p:txBody>
          <a:bodyPr wrap="none" anchor="ctr">
            <a:spAutoFit/>
          </a:bodyPr>
          <a:lstStyle/>
          <a:p>
            <a:pPr algn="ctr" defTabSz="1219200" hangingPunct="1"/>
            <a:r>
              <a:rPr lang="en-US" altLang="zh-CN" sz="2400" b="1" kern="12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n-US" sz="2400" b="1" kern="12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22" name="组合 21"/>
          <p:cNvGrpSpPr/>
          <p:nvPr/>
        </p:nvGrpSpPr>
        <p:grpSpPr>
          <a:xfrm>
            <a:off x="4187622" y="2297882"/>
            <a:ext cx="1415772" cy="1587194"/>
            <a:chOff x="4064524" y="2330537"/>
            <a:chExt cx="1415772" cy="1587194"/>
          </a:xfrm>
        </p:grpSpPr>
        <p:sp>
          <p:nvSpPr>
            <p:cNvPr id="27" name="矩形 26"/>
            <p:cNvSpPr/>
            <p:nvPr/>
          </p:nvSpPr>
          <p:spPr>
            <a:xfrm>
              <a:off x="4064524" y="3456066"/>
              <a:ext cx="1415772" cy="461665"/>
            </a:xfrm>
            <a:prstGeom prst="rect">
              <a:avLst/>
            </a:prstGeom>
          </p:spPr>
          <p:txBody>
            <a:bodyPr wrap="none" anchor="ctr">
              <a:spAutoFit/>
            </a:bodyPr>
            <a:lstStyle/>
            <a:p>
              <a:pPr algn="ctr" defTabSz="1219200" hangingPunct="1"/>
              <a:r>
                <a:rPr lang="zh-CN" altLang="en-US"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智慧消防</a:t>
              </a:r>
              <a:endParaRPr lang="en-US" altLang="zh-CN"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endParaRPr>
            </a:p>
          </p:txBody>
        </p:sp>
        <p:grpSp>
          <p:nvGrpSpPr>
            <p:cNvPr id="10" name="组合 9"/>
            <p:cNvGrpSpPr/>
            <p:nvPr/>
          </p:nvGrpSpPr>
          <p:grpSpPr>
            <a:xfrm>
              <a:off x="4237452" y="2330537"/>
              <a:ext cx="1085156" cy="1106138"/>
              <a:chOff x="4400580" y="2330537"/>
              <a:chExt cx="1085156" cy="1106138"/>
            </a:xfrm>
          </p:grpSpPr>
          <p:pic>
            <p:nvPicPr>
              <p:cNvPr id="72" name="Picture 7" descr="C:\Users\Administrator\Desktop\郭平\圈.png"/>
              <p:cNvPicPr>
                <a:picLocks noChangeAspect="1" noChangeArrowheads="1"/>
              </p:cNvPicPr>
              <p:nvPr/>
            </p:nvPicPr>
            <p:blipFill>
              <a:blip r:embed="rId2" cstate="screen"/>
              <a:srcRect/>
              <a:stretch>
                <a:fillRect/>
              </a:stretch>
            </p:blipFill>
            <p:spPr bwMode="auto">
              <a:xfrm>
                <a:off x="4400580"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组合 27"/>
              <p:cNvGrpSpPr/>
              <p:nvPr/>
            </p:nvGrpSpPr>
            <p:grpSpPr>
              <a:xfrm>
                <a:off x="4629995" y="2629496"/>
                <a:ext cx="611086" cy="508220"/>
                <a:chOff x="2268538" y="5427663"/>
                <a:chExt cx="952500" cy="792162"/>
              </a:xfrm>
              <a:solidFill>
                <a:schemeClr val="bg1"/>
              </a:solidFill>
            </p:grpSpPr>
            <p:sp>
              <p:nvSpPr>
                <p:cNvPr id="29" name="Freeform 16"/>
                <p:cNvSpPr>
                  <a:spLocks noEditPoints="1"/>
                </p:cNvSpPr>
                <p:nvPr/>
              </p:nvSpPr>
              <p:spPr bwMode="auto">
                <a:xfrm>
                  <a:off x="2871788" y="5427663"/>
                  <a:ext cx="349250" cy="533400"/>
                </a:xfrm>
                <a:custGeom>
                  <a:avLst/>
                  <a:gdLst/>
                  <a:ahLst/>
                  <a:cxnLst>
                    <a:cxn ang="0">
                      <a:pos x="47" y="142"/>
                    </a:cxn>
                    <a:cxn ang="0">
                      <a:pos x="42" y="139"/>
                    </a:cxn>
                    <a:cxn ang="0">
                      <a:pos x="5" y="66"/>
                    </a:cxn>
                    <a:cxn ang="0">
                      <a:pos x="1" y="42"/>
                    </a:cxn>
                    <a:cxn ang="0">
                      <a:pos x="44" y="1"/>
                    </a:cxn>
                    <a:cxn ang="0">
                      <a:pos x="79" y="14"/>
                    </a:cxn>
                    <a:cxn ang="0">
                      <a:pos x="93" y="47"/>
                    </a:cxn>
                    <a:cxn ang="0">
                      <a:pos x="89" y="66"/>
                    </a:cxn>
                    <a:cxn ang="0">
                      <a:pos x="51" y="139"/>
                    </a:cxn>
                    <a:cxn ang="0">
                      <a:pos x="47" y="142"/>
                    </a:cxn>
                    <a:cxn ang="0">
                      <a:pos x="47" y="8"/>
                    </a:cxn>
                    <a:cxn ang="0">
                      <a:pos x="44" y="8"/>
                    </a:cxn>
                    <a:cxn ang="0">
                      <a:pos x="8" y="43"/>
                    </a:cxn>
                    <a:cxn ang="0">
                      <a:pos x="12" y="63"/>
                    </a:cxn>
                    <a:cxn ang="0">
                      <a:pos x="47" y="132"/>
                    </a:cxn>
                    <a:cxn ang="0">
                      <a:pos x="82" y="63"/>
                    </a:cxn>
                    <a:cxn ang="0">
                      <a:pos x="86" y="47"/>
                    </a:cxn>
                    <a:cxn ang="0">
                      <a:pos x="74" y="19"/>
                    </a:cxn>
                    <a:cxn ang="0">
                      <a:pos x="47" y="8"/>
                    </a:cxn>
                    <a:cxn ang="0">
                      <a:pos x="47" y="76"/>
                    </a:cxn>
                    <a:cxn ang="0">
                      <a:pos x="25" y="66"/>
                    </a:cxn>
                    <a:cxn ang="0">
                      <a:pos x="18" y="44"/>
                    </a:cxn>
                    <a:cxn ang="0">
                      <a:pos x="44" y="18"/>
                    </a:cxn>
                    <a:cxn ang="0">
                      <a:pos x="47" y="18"/>
                    </a:cxn>
                    <a:cxn ang="0">
                      <a:pos x="68" y="27"/>
                    </a:cxn>
                    <a:cxn ang="0">
                      <a:pos x="76" y="50"/>
                    </a:cxn>
                    <a:cxn ang="0">
                      <a:pos x="50" y="76"/>
                    </a:cxn>
                    <a:cxn ang="0">
                      <a:pos x="47" y="76"/>
                    </a:cxn>
                    <a:cxn ang="0">
                      <a:pos x="47" y="25"/>
                    </a:cxn>
                    <a:cxn ang="0">
                      <a:pos x="45" y="25"/>
                    </a:cxn>
                    <a:cxn ang="0">
                      <a:pos x="25" y="45"/>
                    </a:cxn>
                    <a:cxn ang="0">
                      <a:pos x="31" y="62"/>
                    </a:cxn>
                    <a:cxn ang="0">
                      <a:pos x="49" y="69"/>
                    </a:cxn>
                    <a:cxn ang="0">
                      <a:pos x="69" y="49"/>
                    </a:cxn>
                    <a:cxn ang="0">
                      <a:pos x="63" y="32"/>
                    </a:cxn>
                    <a:cxn ang="0">
                      <a:pos x="47" y="25"/>
                    </a:cxn>
                  </a:cxnLst>
                  <a:rect l="0" t="0" r="r" b="b"/>
                  <a:pathLst>
                    <a:path w="93" h="142">
                      <a:moveTo>
                        <a:pt x="47" y="142"/>
                      </a:moveTo>
                      <a:cubicBezTo>
                        <a:pt x="45" y="142"/>
                        <a:pt x="43" y="141"/>
                        <a:pt x="42" y="139"/>
                      </a:cubicBezTo>
                      <a:cubicBezTo>
                        <a:pt x="5" y="66"/>
                        <a:pt x="5" y="66"/>
                        <a:pt x="5" y="66"/>
                      </a:cubicBezTo>
                      <a:cubicBezTo>
                        <a:pt x="2" y="59"/>
                        <a:pt x="0" y="51"/>
                        <a:pt x="1" y="42"/>
                      </a:cubicBezTo>
                      <a:cubicBezTo>
                        <a:pt x="3" y="20"/>
                        <a:pt x="22" y="2"/>
                        <a:pt x="44" y="1"/>
                      </a:cubicBezTo>
                      <a:cubicBezTo>
                        <a:pt x="57" y="0"/>
                        <a:pt x="70" y="5"/>
                        <a:pt x="79" y="14"/>
                      </a:cubicBezTo>
                      <a:cubicBezTo>
                        <a:pt x="88" y="23"/>
                        <a:pt x="93" y="35"/>
                        <a:pt x="93" y="47"/>
                      </a:cubicBezTo>
                      <a:cubicBezTo>
                        <a:pt x="93" y="54"/>
                        <a:pt x="91" y="60"/>
                        <a:pt x="89" y="66"/>
                      </a:cubicBezTo>
                      <a:cubicBezTo>
                        <a:pt x="51" y="139"/>
                        <a:pt x="51" y="139"/>
                        <a:pt x="51" y="139"/>
                      </a:cubicBezTo>
                      <a:cubicBezTo>
                        <a:pt x="51" y="141"/>
                        <a:pt x="49" y="142"/>
                        <a:pt x="47" y="142"/>
                      </a:cubicBezTo>
                      <a:close/>
                      <a:moveTo>
                        <a:pt x="47" y="8"/>
                      </a:moveTo>
                      <a:cubicBezTo>
                        <a:pt x="46" y="8"/>
                        <a:pt x="45" y="8"/>
                        <a:pt x="44" y="8"/>
                      </a:cubicBezTo>
                      <a:cubicBezTo>
                        <a:pt x="25" y="9"/>
                        <a:pt x="10" y="24"/>
                        <a:pt x="8" y="43"/>
                      </a:cubicBezTo>
                      <a:cubicBezTo>
                        <a:pt x="7" y="50"/>
                        <a:pt x="9" y="57"/>
                        <a:pt x="12" y="63"/>
                      </a:cubicBezTo>
                      <a:cubicBezTo>
                        <a:pt x="47" y="132"/>
                        <a:pt x="47" y="132"/>
                        <a:pt x="47" y="132"/>
                      </a:cubicBezTo>
                      <a:cubicBezTo>
                        <a:pt x="82" y="63"/>
                        <a:pt x="82" y="63"/>
                        <a:pt x="82" y="63"/>
                      </a:cubicBezTo>
                      <a:cubicBezTo>
                        <a:pt x="84" y="58"/>
                        <a:pt x="86" y="52"/>
                        <a:pt x="86" y="47"/>
                      </a:cubicBezTo>
                      <a:cubicBezTo>
                        <a:pt x="86" y="36"/>
                        <a:pt x="82" y="27"/>
                        <a:pt x="74" y="19"/>
                      </a:cubicBezTo>
                      <a:cubicBezTo>
                        <a:pt x="67" y="12"/>
                        <a:pt x="57" y="8"/>
                        <a:pt x="47" y="8"/>
                      </a:cubicBezTo>
                      <a:close/>
                      <a:moveTo>
                        <a:pt x="47" y="76"/>
                      </a:moveTo>
                      <a:cubicBezTo>
                        <a:pt x="39" y="76"/>
                        <a:pt x="31" y="72"/>
                        <a:pt x="25" y="66"/>
                      </a:cubicBezTo>
                      <a:cubicBezTo>
                        <a:pt x="20" y="60"/>
                        <a:pt x="17" y="52"/>
                        <a:pt x="18" y="44"/>
                      </a:cubicBezTo>
                      <a:cubicBezTo>
                        <a:pt x="19" y="30"/>
                        <a:pt x="30" y="19"/>
                        <a:pt x="44" y="18"/>
                      </a:cubicBezTo>
                      <a:cubicBezTo>
                        <a:pt x="45" y="18"/>
                        <a:pt x="46" y="18"/>
                        <a:pt x="47" y="18"/>
                      </a:cubicBezTo>
                      <a:cubicBezTo>
                        <a:pt x="55" y="18"/>
                        <a:pt x="63" y="21"/>
                        <a:pt x="68" y="27"/>
                      </a:cubicBezTo>
                      <a:cubicBezTo>
                        <a:pt x="74" y="33"/>
                        <a:pt x="76" y="42"/>
                        <a:pt x="76" y="50"/>
                      </a:cubicBezTo>
                      <a:cubicBezTo>
                        <a:pt x="74" y="63"/>
                        <a:pt x="63" y="74"/>
                        <a:pt x="50" y="76"/>
                      </a:cubicBezTo>
                      <a:cubicBezTo>
                        <a:pt x="49" y="76"/>
                        <a:pt x="48" y="76"/>
                        <a:pt x="47" y="76"/>
                      </a:cubicBezTo>
                      <a:close/>
                      <a:moveTo>
                        <a:pt x="47" y="25"/>
                      </a:moveTo>
                      <a:cubicBezTo>
                        <a:pt x="46" y="25"/>
                        <a:pt x="45" y="25"/>
                        <a:pt x="45" y="25"/>
                      </a:cubicBezTo>
                      <a:cubicBezTo>
                        <a:pt x="34" y="26"/>
                        <a:pt x="26" y="34"/>
                        <a:pt x="25" y="45"/>
                      </a:cubicBezTo>
                      <a:cubicBezTo>
                        <a:pt x="24" y="51"/>
                        <a:pt x="26" y="57"/>
                        <a:pt x="31" y="62"/>
                      </a:cubicBezTo>
                      <a:cubicBezTo>
                        <a:pt x="35" y="67"/>
                        <a:pt x="42" y="69"/>
                        <a:pt x="49" y="69"/>
                      </a:cubicBezTo>
                      <a:cubicBezTo>
                        <a:pt x="59" y="68"/>
                        <a:pt x="68" y="59"/>
                        <a:pt x="69" y="49"/>
                      </a:cubicBezTo>
                      <a:cubicBezTo>
                        <a:pt x="69" y="43"/>
                        <a:pt x="67" y="37"/>
                        <a:pt x="63" y="32"/>
                      </a:cubicBezTo>
                      <a:cubicBezTo>
                        <a:pt x="59" y="28"/>
                        <a:pt x="53" y="25"/>
                        <a:pt x="47" y="25"/>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30" name="Freeform 17"/>
                <p:cNvSpPr/>
                <p:nvPr/>
              </p:nvSpPr>
              <p:spPr bwMode="auto">
                <a:xfrm>
                  <a:off x="2268538" y="5972175"/>
                  <a:ext cx="938213" cy="247650"/>
                </a:xfrm>
                <a:custGeom>
                  <a:avLst/>
                  <a:gdLst/>
                  <a:ahLst/>
                  <a:cxnLst>
                    <a:cxn ang="0">
                      <a:pos x="196" y="66"/>
                    </a:cxn>
                    <a:cxn ang="0">
                      <a:pos x="195" y="65"/>
                    </a:cxn>
                    <a:cxn ang="0">
                      <a:pos x="126" y="31"/>
                    </a:cxn>
                    <a:cxn ang="0">
                      <a:pos x="58" y="65"/>
                    </a:cxn>
                    <a:cxn ang="0">
                      <a:pos x="56" y="65"/>
                    </a:cxn>
                    <a:cxn ang="0">
                      <a:pos x="1" y="37"/>
                    </a:cxn>
                    <a:cxn ang="0">
                      <a:pos x="0" y="35"/>
                    </a:cxn>
                    <a:cxn ang="0">
                      <a:pos x="2" y="34"/>
                    </a:cxn>
                    <a:cxn ang="0">
                      <a:pos x="57" y="62"/>
                    </a:cxn>
                    <a:cxn ang="0">
                      <a:pos x="125" y="28"/>
                    </a:cxn>
                    <a:cxn ang="0">
                      <a:pos x="127" y="28"/>
                    </a:cxn>
                    <a:cxn ang="0">
                      <a:pos x="196" y="62"/>
                    </a:cxn>
                    <a:cxn ang="0">
                      <a:pos x="246" y="35"/>
                    </a:cxn>
                    <a:cxn ang="0">
                      <a:pos x="229" y="3"/>
                    </a:cxn>
                    <a:cxn ang="0">
                      <a:pos x="229" y="1"/>
                    </a:cxn>
                    <a:cxn ang="0">
                      <a:pos x="232" y="1"/>
                    </a:cxn>
                    <a:cxn ang="0">
                      <a:pos x="250" y="35"/>
                    </a:cxn>
                    <a:cxn ang="0">
                      <a:pos x="250" y="36"/>
                    </a:cxn>
                    <a:cxn ang="0">
                      <a:pos x="249" y="37"/>
                    </a:cxn>
                    <a:cxn ang="0">
                      <a:pos x="196" y="65"/>
                    </a:cxn>
                    <a:cxn ang="0">
                      <a:pos x="196" y="66"/>
                    </a:cxn>
                  </a:cxnLst>
                  <a:rect l="0" t="0" r="r" b="b"/>
                  <a:pathLst>
                    <a:path w="250" h="66">
                      <a:moveTo>
                        <a:pt x="196" y="66"/>
                      </a:moveTo>
                      <a:cubicBezTo>
                        <a:pt x="195" y="66"/>
                        <a:pt x="195" y="66"/>
                        <a:pt x="195" y="65"/>
                      </a:cubicBezTo>
                      <a:cubicBezTo>
                        <a:pt x="126" y="31"/>
                        <a:pt x="126" y="31"/>
                        <a:pt x="126" y="31"/>
                      </a:cubicBezTo>
                      <a:cubicBezTo>
                        <a:pt x="58" y="65"/>
                        <a:pt x="58" y="65"/>
                        <a:pt x="58" y="65"/>
                      </a:cubicBezTo>
                      <a:cubicBezTo>
                        <a:pt x="57" y="66"/>
                        <a:pt x="57" y="66"/>
                        <a:pt x="56" y="65"/>
                      </a:cubicBezTo>
                      <a:cubicBezTo>
                        <a:pt x="1" y="37"/>
                        <a:pt x="1" y="37"/>
                        <a:pt x="1" y="37"/>
                      </a:cubicBezTo>
                      <a:cubicBezTo>
                        <a:pt x="0" y="37"/>
                        <a:pt x="0" y="36"/>
                        <a:pt x="0" y="35"/>
                      </a:cubicBezTo>
                      <a:cubicBezTo>
                        <a:pt x="1" y="34"/>
                        <a:pt x="2" y="34"/>
                        <a:pt x="2" y="34"/>
                      </a:cubicBezTo>
                      <a:cubicBezTo>
                        <a:pt x="57" y="62"/>
                        <a:pt x="57" y="62"/>
                        <a:pt x="57" y="62"/>
                      </a:cubicBezTo>
                      <a:cubicBezTo>
                        <a:pt x="125" y="28"/>
                        <a:pt x="125" y="28"/>
                        <a:pt x="125" y="28"/>
                      </a:cubicBezTo>
                      <a:cubicBezTo>
                        <a:pt x="126" y="28"/>
                        <a:pt x="126" y="28"/>
                        <a:pt x="127" y="28"/>
                      </a:cubicBezTo>
                      <a:cubicBezTo>
                        <a:pt x="196" y="62"/>
                        <a:pt x="196" y="62"/>
                        <a:pt x="196" y="62"/>
                      </a:cubicBezTo>
                      <a:cubicBezTo>
                        <a:pt x="246" y="35"/>
                        <a:pt x="246" y="35"/>
                        <a:pt x="246" y="35"/>
                      </a:cubicBezTo>
                      <a:cubicBezTo>
                        <a:pt x="229" y="3"/>
                        <a:pt x="229" y="3"/>
                        <a:pt x="229" y="3"/>
                      </a:cubicBezTo>
                      <a:cubicBezTo>
                        <a:pt x="228" y="2"/>
                        <a:pt x="229" y="1"/>
                        <a:pt x="229" y="1"/>
                      </a:cubicBezTo>
                      <a:cubicBezTo>
                        <a:pt x="230" y="0"/>
                        <a:pt x="231" y="0"/>
                        <a:pt x="232" y="1"/>
                      </a:cubicBezTo>
                      <a:cubicBezTo>
                        <a:pt x="250" y="35"/>
                        <a:pt x="250" y="35"/>
                        <a:pt x="250" y="35"/>
                      </a:cubicBezTo>
                      <a:cubicBezTo>
                        <a:pt x="250" y="35"/>
                        <a:pt x="250" y="36"/>
                        <a:pt x="250" y="36"/>
                      </a:cubicBezTo>
                      <a:cubicBezTo>
                        <a:pt x="250" y="37"/>
                        <a:pt x="250" y="37"/>
                        <a:pt x="249" y="37"/>
                      </a:cubicBezTo>
                      <a:cubicBezTo>
                        <a:pt x="196" y="65"/>
                        <a:pt x="196" y="65"/>
                        <a:pt x="196" y="65"/>
                      </a:cubicBezTo>
                      <a:cubicBezTo>
                        <a:pt x="196" y="66"/>
                        <a:pt x="196" y="66"/>
                        <a:pt x="196" y="66"/>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31" name="Freeform 18"/>
                <p:cNvSpPr/>
                <p:nvPr/>
              </p:nvSpPr>
              <p:spPr bwMode="auto">
                <a:xfrm>
                  <a:off x="2427288" y="5772150"/>
                  <a:ext cx="512763" cy="131763"/>
                </a:xfrm>
                <a:custGeom>
                  <a:avLst/>
                  <a:gdLst/>
                  <a:ahLst/>
                  <a:cxnLst>
                    <a:cxn ang="0">
                      <a:pos x="135" y="35"/>
                    </a:cxn>
                    <a:cxn ang="0">
                      <a:pos x="135" y="35"/>
                    </a:cxn>
                    <a:cxn ang="0">
                      <a:pos x="84" y="3"/>
                    </a:cxn>
                    <a:cxn ang="0">
                      <a:pos x="32" y="35"/>
                    </a:cxn>
                    <a:cxn ang="0">
                      <a:pos x="30" y="34"/>
                    </a:cxn>
                    <a:cxn ang="0">
                      <a:pos x="1" y="8"/>
                    </a:cxn>
                    <a:cxn ang="0">
                      <a:pos x="0" y="6"/>
                    </a:cxn>
                    <a:cxn ang="0">
                      <a:pos x="3" y="6"/>
                    </a:cxn>
                    <a:cxn ang="0">
                      <a:pos x="32" y="31"/>
                    </a:cxn>
                    <a:cxn ang="0">
                      <a:pos x="83" y="0"/>
                    </a:cxn>
                    <a:cxn ang="0">
                      <a:pos x="85" y="0"/>
                    </a:cxn>
                    <a:cxn ang="0">
                      <a:pos x="136" y="32"/>
                    </a:cxn>
                    <a:cxn ang="0">
                      <a:pos x="137" y="34"/>
                    </a:cxn>
                    <a:cxn ang="0">
                      <a:pos x="135" y="35"/>
                    </a:cxn>
                  </a:cxnLst>
                  <a:rect l="0" t="0" r="r" b="b"/>
                  <a:pathLst>
                    <a:path w="137" h="35">
                      <a:moveTo>
                        <a:pt x="135" y="35"/>
                      </a:moveTo>
                      <a:cubicBezTo>
                        <a:pt x="135" y="35"/>
                        <a:pt x="135" y="35"/>
                        <a:pt x="135" y="35"/>
                      </a:cubicBezTo>
                      <a:cubicBezTo>
                        <a:pt x="84" y="3"/>
                        <a:pt x="84" y="3"/>
                        <a:pt x="84" y="3"/>
                      </a:cubicBezTo>
                      <a:cubicBezTo>
                        <a:pt x="32" y="35"/>
                        <a:pt x="32" y="35"/>
                        <a:pt x="32" y="35"/>
                      </a:cubicBezTo>
                      <a:cubicBezTo>
                        <a:pt x="32" y="35"/>
                        <a:pt x="31" y="35"/>
                        <a:pt x="30" y="34"/>
                      </a:cubicBezTo>
                      <a:cubicBezTo>
                        <a:pt x="1" y="8"/>
                        <a:pt x="1" y="8"/>
                        <a:pt x="1" y="8"/>
                      </a:cubicBezTo>
                      <a:cubicBezTo>
                        <a:pt x="0" y="7"/>
                        <a:pt x="0" y="7"/>
                        <a:pt x="0" y="6"/>
                      </a:cubicBezTo>
                      <a:cubicBezTo>
                        <a:pt x="1" y="5"/>
                        <a:pt x="2" y="5"/>
                        <a:pt x="3" y="6"/>
                      </a:cubicBezTo>
                      <a:cubicBezTo>
                        <a:pt x="32" y="31"/>
                        <a:pt x="32" y="31"/>
                        <a:pt x="32" y="31"/>
                      </a:cubicBezTo>
                      <a:cubicBezTo>
                        <a:pt x="83" y="0"/>
                        <a:pt x="83" y="0"/>
                        <a:pt x="83" y="0"/>
                      </a:cubicBezTo>
                      <a:cubicBezTo>
                        <a:pt x="84" y="0"/>
                        <a:pt x="84" y="0"/>
                        <a:pt x="85" y="0"/>
                      </a:cubicBezTo>
                      <a:cubicBezTo>
                        <a:pt x="136" y="32"/>
                        <a:pt x="136" y="32"/>
                        <a:pt x="136" y="32"/>
                      </a:cubicBezTo>
                      <a:cubicBezTo>
                        <a:pt x="137" y="32"/>
                        <a:pt x="137" y="33"/>
                        <a:pt x="137" y="34"/>
                      </a:cubicBezTo>
                      <a:cubicBezTo>
                        <a:pt x="136" y="35"/>
                        <a:pt x="136" y="35"/>
                        <a:pt x="135" y="35"/>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32" name="Freeform 19"/>
                <p:cNvSpPr/>
                <p:nvPr/>
              </p:nvSpPr>
              <p:spPr bwMode="auto">
                <a:xfrm>
                  <a:off x="2474913" y="5892800"/>
                  <a:ext cx="74613" cy="327025"/>
                </a:xfrm>
                <a:custGeom>
                  <a:avLst/>
                  <a:gdLst/>
                  <a:ahLst/>
                  <a:cxnLst>
                    <a:cxn ang="0">
                      <a:pos x="2" y="87"/>
                    </a:cxn>
                    <a:cxn ang="0">
                      <a:pos x="2" y="87"/>
                    </a:cxn>
                    <a:cxn ang="0">
                      <a:pos x="1" y="85"/>
                    </a:cxn>
                    <a:cxn ang="0">
                      <a:pos x="17" y="1"/>
                    </a:cxn>
                    <a:cxn ang="0">
                      <a:pos x="19" y="0"/>
                    </a:cxn>
                    <a:cxn ang="0">
                      <a:pos x="20" y="2"/>
                    </a:cxn>
                    <a:cxn ang="0">
                      <a:pos x="4" y="85"/>
                    </a:cxn>
                    <a:cxn ang="0">
                      <a:pos x="2" y="87"/>
                    </a:cxn>
                  </a:cxnLst>
                  <a:rect l="0" t="0" r="r" b="b"/>
                  <a:pathLst>
                    <a:path w="20" h="87">
                      <a:moveTo>
                        <a:pt x="2" y="87"/>
                      </a:moveTo>
                      <a:cubicBezTo>
                        <a:pt x="2" y="87"/>
                        <a:pt x="2" y="87"/>
                        <a:pt x="2" y="87"/>
                      </a:cubicBezTo>
                      <a:cubicBezTo>
                        <a:pt x="1" y="86"/>
                        <a:pt x="0" y="86"/>
                        <a:pt x="1" y="85"/>
                      </a:cubicBezTo>
                      <a:cubicBezTo>
                        <a:pt x="17" y="1"/>
                        <a:pt x="17" y="1"/>
                        <a:pt x="17" y="1"/>
                      </a:cubicBezTo>
                      <a:cubicBezTo>
                        <a:pt x="17" y="0"/>
                        <a:pt x="18" y="0"/>
                        <a:pt x="19" y="0"/>
                      </a:cubicBezTo>
                      <a:cubicBezTo>
                        <a:pt x="19" y="0"/>
                        <a:pt x="20" y="1"/>
                        <a:pt x="20" y="2"/>
                      </a:cubicBezTo>
                      <a:cubicBezTo>
                        <a:pt x="4" y="85"/>
                        <a:pt x="4" y="85"/>
                        <a:pt x="4" y="85"/>
                      </a:cubicBezTo>
                      <a:cubicBezTo>
                        <a:pt x="3" y="86"/>
                        <a:pt x="3" y="87"/>
                        <a:pt x="2" y="87"/>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33" name="Freeform 20"/>
                <p:cNvSpPr/>
                <p:nvPr/>
              </p:nvSpPr>
              <p:spPr bwMode="auto">
                <a:xfrm>
                  <a:off x="2738438" y="5772150"/>
                  <a:ext cx="11113" cy="315913"/>
                </a:xfrm>
                <a:custGeom>
                  <a:avLst/>
                  <a:gdLst/>
                  <a:ahLst/>
                  <a:cxnLst>
                    <a:cxn ang="0">
                      <a:pos x="1" y="84"/>
                    </a:cxn>
                    <a:cxn ang="0">
                      <a:pos x="0" y="83"/>
                    </a:cxn>
                    <a:cxn ang="0">
                      <a:pos x="0" y="1"/>
                    </a:cxn>
                    <a:cxn ang="0">
                      <a:pos x="1" y="0"/>
                    </a:cxn>
                    <a:cxn ang="0">
                      <a:pos x="3" y="1"/>
                    </a:cxn>
                    <a:cxn ang="0">
                      <a:pos x="3" y="83"/>
                    </a:cxn>
                    <a:cxn ang="0">
                      <a:pos x="1" y="84"/>
                    </a:cxn>
                  </a:cxnLst>
                  <a:rect l="0" t="0" r="r" b="b"/>
                  <a:pathLst>
                    <a:path w="3" h="84">
                      <a:moveTo>
                        <a:pt x="1" y="84"/>
                      </a:moveTo>
                      <a:cubicBezTo>
                        <a:pt x="0" y="84"/>
                        <a:pt x="0" y="83"/>
                        <a:pt x="0" y="83"/>
                      </a:cubicBezTo>
                      <a:cubicBezTo>
                        <a:pt x="0" y="1"/>
                        <a:pt x="0" y="1"/>
                        <a:pt x="0" y="1"/>
                      </a:cubicBezTo>
                      <a:cubicBezTo>
                        <a:pt x="0" y="1"/>
                        <a:pt x="0" y="0"/>
                        <a:pt x="1" y="0"/>
                      </a:cubicBezTo>
                      <a:cubicBezTo>
                        <a:pt x="2" y="0"/>
                        <a:pt x="3" y="1"/>
                        <a:pt x="3" y="1"/>
                      </a:cubicBezTo>
                      <a:cubicBezTo>
                        <a:pt x="3" y="83"/>
                        <a:pt x="3" y="83"/>
                        <a:pt x="3" y="83"/>
                      </a:cubicBezTo>
                      <a:cubicBezTo>
                        <a:pt x="3" y="83"/>
                        <a:pt x="2" y="84"/>
                        <a:pt x="1" y="8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34" name="Freeform 21"/>
                <p:cNvSpPr/>
                <p:nvPr/>
              </p:nvSpPr>
              <p:spPr bwMode="auto">
                <a:xfrm>
                  <a:off x="2928938" y="5892800"/>
                  <a:ext cx="77788" cy="327025"/>
                </a:xfrm>
                <a:custGeom>
                  <a:avLst/>
                  <a:gdLst/>
                  <a:ahLst/>
                  <a:cxnLst>
                    <a:cxn ang="0">
                      <a:pos x="20" y="87"/>
                    </a:cxn>
                    <a:cxn ang="0">
                      <a:pos x="18" y="85"/>
                    </a:cxn>
                    <a:cxn ang="0">
                      <a:pos x="0" y="2"/>
                    </a:cxn>
                    <a:cxn ang="0">
                      <a:pos x="1" y="0"/>
                    </a:cxn>
                    <a:cxn ang="0">
                      <a:pos x="3" y="1"/>
                    </a:cxn>
                    <a:cxn ang="0">
                      <a:pos x="21" y="85"/>
                    </a:cxn>
                    <a:cxn ang="0">
                      <a:pos x="20" y="87"/>
                    </a:cxn>
                    <a:cxn ang="0">
                      <a:pos x="20" y="87"/>
                    </a:cxn>
                  </a:cxnLst>
                  <a:rect l="0" t="0" r="r" b="b"/>
                  <a:pathLst>
                    <a:path w="21" h="87">
                      <a:moveTo>
                        <a:pt x="20" y="87"/>
                      </a:moveTo>
                      <a:cubicBezTo>
                        <a:pt x="19" y="87"/>
                        <a:pt x="18" y="86"/>
                        <a:pt x="18" y="85"/>
                      </a:cubicBezTo>
                      <a:cubicBezTo>
                        <a:pt x="0" y="2"/>
                        <a:pt x="0" y="2"/>
                        <a:pt x="0" y="2"/>
                      </a:cubicBezTo>
                      <a:cubicBezTo>
                        <a:pt x="0" y="1"/>
                        <a:pt x="0" y="0"/>
                        <a:pt x="1" y="0"/>
                      </a:cubicBezTo>
                      <a:cubicBezTo>
                        <a:pt x="2" y="0"/>
                        <a:pt x="3" y="0"/>
                        <a:pt x="3" y="1"/>
                      </a:cubicBezTo>
                      <a:cubicBezTo>
                        <a:pt x="21" y="85"/>
                        <a:pt x="21" y="85"/>
                        <a:pt x="21" y="85"/>
                      </a:cubicBezTo>
                      <a:cubicBezTo>
                        <a:pt x="21" y="86"/>
                        <a:pt x="21" y="86"/>
                        <a:pt x="20" y="87"/>
                      </a:cubicBezTo>
                      <a:cubicBezTo>
                        <a:pt x="20" y="87"/>
                        <a:pt x="20" y="87"/>
                        <a:pt x="20" y="87"/>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grpSp>
        </p:grpSp>
      </p:grpSp>
      <p:grpSp>
        <p:nvGrpSpPr>
          <p:cNvPr id="21" name="组合 20"/>
          <p:cNvGrpSpPr/>
          <p:nvPr/>
        </p:nvGrpSpPr>
        <p:grpSpPr>
          <a:xfrm>
            <a:off x="5929950" y="2297882"/>
            <a:ext cx="2737448" cy="1587194"/>
            <a:chOff x="5923475" y="2330537"/>
            <a:chExt cx="2737448" cy="1587194"/>
          </a:xfrm>
        </p:grpSpPr>
        <p:sp>
          <p:nvSpPr>
            <p:cNvPr id="36" name="矩形 35"/>
            <p:cNvSpPr/>
            <p:nvPr/>
          </p:nvSpPr>
          <p:spPr>
            <a:xfrm>
              <a:off x="5923475" y="3456066"/>
              <a:ext cx="2737448" cy="461665"/>
            </a:xfrm>
            <a:prstGeom prst="rect">
              <a:avLst/>
            </a:prstGeom>
          </p:spPr>
          <p:txBody>
            <a:bodyPr wrap="square" anchor="ctr">
              <a:spAutoFit/>
            </a:bodyPr>
            <a:lstStyle/>
            <a:p>
              <a:pPr algn="ctr" defTabSz="1219200" hangingPunct="1"/>
              <a:r>
                <a:rPr lang="zh-CN" altLang="en-US"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智慧物流</a:t>
              </a:r>
              <a:endParaRPr lang="en-US" altLang="zh-CN"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endParaRPr>
            </a:p>
          </p:txBody>
        </p:sp>
        <p:pic>
          <p:nvPicPr>
            <p:cNvPr id="73" name="Picture 7" descr="C:\Users\Administrator\Desktop\郭平\圈.png"/>
            <p:cNvPicPr>
              <a:picLocks noChangeAspect="1" noChangeArrowheads="1"/>
            </p:cNvPicPr>
            <p:nvPr/>
          </p:nvPicPr>
          <p:blipFill>
            <a:blip r:embed="rId2" cstate="screen"/>
            <a:srcRect/>
            <a:stretch>
              <a:fillRect/>
            </a:stretch>
          </p:blipFill>
          <p:spPr bwMode="auto">
            <a:xfrm>
              <a:off x="6749621"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组合 25"/>
          <p:cNvGrpSpPr/>
          <p:nvPr/>
        </p:nvGrpSpPr>
        <p:grpSpPr>
          <a:xfrm>
            <a:off x="8902514" y="2297882"/>
            <a:ext cx="1415772" cy="1587194"/>
            <a:chOff x="8925374" y="2330537"/>
            <a:chExt cx="1415772" cy="1587194"/>
          </a:xfrm>
        </p:grpSpPr>
        <p:sp>
          <p:nvSpPr>
            <p:cNvPr id="53" name="矩形 52"/>
            <p:cNvSpPr/>
            <p:nvPr/>
          </p:nvSpPr>
          <p:spPr>
            <a:xfrm>
              <a:off x="8925374" y="3456066"/>
              <a:ext cx="1415772" cy="461665"/>
            </a:xfrm>
            <a:prstGeom prst="rect">
              <a:avLst/>
            </a:prstGeom>
          </p:spPr>
          <p:txBody>
            <a:bodyPr wrap="none" anchor="ctr">
              <a:spAutoFit/>
            </a:bodyPr>
            <a:lstStyle/>
            <a:p>
              <a:pPr algn="ctr" defTabSz="1219200"/>
              <a:r>
                <a:rPr lang="zh-CN" altLang="en-US"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智慧园区</a:t>
              </a:r>
              <a:endParaRPr lang="en-US" altLang="zh-CN"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endParaRPr>
            </a:p>
          </p:txBody>
        </p:sp>
        <p:grpSp>
          <p:nvGrpSpPr>
            <p:cNvPr id="15" name="组合 14"/>
            <p:cNvGrpSpPr/>
            <p:nvPr/>
          </p:nvGrpSpPr>
          <p:grpSpPr>
            <a:xfrm>
              <a:off x="9090680" y="2330537"/>
              <a:ext cx="1085156" cy="1106138"/>
              <a:chOff x="9034810" y="2330537"/>
              <a:chExt cx="1085156" cy="1106138"/>
            </a:xfrm>
          </p:grpSpPr>
          <p:pic>
            <p:nvPicPr>
              <p:cNvPr id="74" name="Picture 7" descr="C:\Users\Administrator\Desktop\郭平\圈.png"/>
              <p:cNvPicPr>
                <a:picLocks noChangeAspect="1" noChangeArrowheads="1"/>
              </p:cNvPicPr>
              <p:nvPr/>
            </p:nvPicPr>
            <p:blipFill>
              <a:blip r:embed="rId2" cstate="screen"/>
              <a:srcRect/>
              <a:stretch>
                <a:fillRect/>
              </a:stretch>
            </p:blipFill>
            <p:spPr bwMode="auto">
              <a:xfrm>
                <a:off x="9034810"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组合 53"/>
              <p:cNvGrpSpPr/>
              <p:nvPr/>
            </p:nvGrpSpPr>
            <p:grpSpPr>
              <a:xfrm>
                <a:off x="9321673" y="2613807"/>
                <a:ext cx="511430" cy="539598"/>
                <a:chOff x="5745163" y="5146675"/>
                <a:chExt cx="922337" cy="973137"/>
              </a:xfrm>
              <a:solidFill>
                <a:schemeClr val="bg1"/>
              </a:solidFill>
            </p:grpSpPr>
            <p:sp>
              <p:nvSpPr>
                <p:cNvPr id="55" name="Freeform 42"/>
                <p:cNvSpPr/>
                <p:nvPr/>
              </p:nvSpPr>
              <p:spPr bwMode="auto">
                <a:xfrm>
                  <a:off x="5745163" y="6026150"/>
                  <a:ext cx="223837" cy="93662"/>
                </a:xfrm>
                <a:custGeom>
                  <a:avLst/>
                  <a:gdLst/>
                  <a:ahLst/>
                  <a:cxnLst>
                    <a:cxn ang="0">
                      <a:pos x="25" y="0"/>
                    </a:cxn>
                    <a:cxn ang="0">
                      <a:pos x="25" y="0"/>
                    </a:cxn>
                    <a:cxn ang="0">
                      <a:pos x="27" y="0"/>
                    </a:cxn>
                    <a:cxn ang="0">
                      <a:pos x="27" y="0"/>
                    </a:cxn>
                    <a:cxn ang="0">
                      <a:pos x="30" y="0"/>
                    </a:cxn>
                    <a:cxn ang="0">
                      <a:pos x="33" y="0"/>
                    </a:cxn>
                    <a:cxn ang="0">
                      <a:pos x="34" y="0"/>
                    </a:cxn>
                    <a:cxn ang="0">
                      <a:pos x="36" y="0"/>
                    </a:cxn>
                    <a:cxn ang="0">
                      <a:pos x="37" y="1"/>
                    </a:cxn>
                    <a:cxn ang="0">
                      <a:pos x="38" y="1"/>
                    </a:cxn>
                    <a:cxn ang="0">
                      <a:pos x="40" y="1"/>
                    </a:cxn>
                    <a:cxn ang="0">
                      <a:pos x="41" y="2"/>
                    </a:cxn>
                    <a:cxn ang="0">
                      <a:pos x="42" y="3"/>
                    </a:cxn>
                    <a:cxn ang="0">
                      <a:pos x="44" y="3"/>
                    </a:cxn>
                    <a:cxn ang="0">
                      <a:pos x="45" y="4"/>
                    </a:cxn>
                    <a:cxn ang="0">
                      <a:pos x="46" y="5"/>
                    </a:cxn>
                    <a:cxn ang="0">
                      <a:pos x="47" y="5"/>
                    </a:cxn>
                    <a:cxn ang="0">
                      <a:pos x="48" y="6"/>
                    </a:cxn>
                    <a:cxn ang="0">
                      <a:pos x="49" y="7"/>
                    </a:cxn>
                    <a:cxn ang="0">
                      <a:pos x="51" y="8"/>
                    </a:cxn>
                    <a:cxn ang="0">
                      <a:pos x="51" y="9"/>
                    </a:cxn>
                    <a:cxn ang="0">
                      <a:pos x="52" y="10"/>
                    </a:cxn>
                    <a:cxn ang="0">
                      <a:pos x="53" y="11"/>
                    </a:cxn>
                    <a:cxn ang="0">
                      <a:pos x="54" y="13"/>
                    </a:cxn>
                    <a:cxn ang="0">
                      <a:pos x="55" y="13"/>
                    </a:cxn>
                    <a:cxn ang="0">
                      <a:pos x="56" y="16"/>
                    </a:cxn>
                    <a:cxn ang="0">
                      <a:pos x="57" y="16"/>
                    </a:cxn>
                    <a:cxn ang="0">
                      <a:pos x="58" y="18"/>
                    </a:cxn>
                    <a:cxn ang="0">
                      <a:pos x="58" y="19"/>
                    </a:cxn>
                    <a:cxn ang="0">
                      <a:pos x="59" y="21"/>
                    </a:cxn>
                    <a:cxn ang="0">
                      <a:pos x="59" y="22"/>
                    </a:cxn>
                    <a:cxn ang="0">
                      <a:pos x="59" y="24"/>
                    </a:cxn>
                    <a:cxn ang="0">
                      <a:pos x="60" y="25"/>
                    </a:cxn>
                    <a:cxn ang="0">
                      <a:pos x="60" y="25"/>
                    </a:cxn>
                    <a:cxn ang="0">
                      <a:pos x="51" y="25"/>
                    </a:cxn>
                    <a:cxn ang="0">
                      <a:pos x="30" y="8"/>
                    </a:cxn>
                    <a:cxn ang="0">
                      <a:pos x="23" y="10"/>
                    </a:cxn>
                    <a:cxn ang="0">
                      <a:pos x="22" y="10"/>
                    </a:cxn>
                    <a:cxn ang="0">
                      <a:pos x="9" y="25"/>
                    </a:cxn>
                    <a:cxn ang="0">
                      <a:pos x="0" y="25"/>
                    </a:cxn>
                    <a:cxn ang="0">
                      <a:pos x="19" y="2"/>
                    </a:cxn>
                    <a:cxn ang="0">
                      <a:pos x="25" y="0"/>
                    </a:cxn>
                  </a:cxnLst>
                  <a:rect l="0" t="0" r="r" b="b"/>
                  <a:pathLst>
                    <a:path w="60" h="25">
                      <a:moveTo>
                        <a:pt x="25" y="0"/>
                      </a:moveTo>
                      <a:cubicBezTo>
                        <a:pt x="25" y="0"/>
                        <a:pt x="25" y="0"/>
                        <a:pt x="25" y="0"/>
                      </a:cubicBezTo>
                      <a:cubicBezTo>
                        <a:pt x="26" y="0"/>
                        <a:pt x="26" y="0"/>
                        <a:pt x="27" y="0"/>
                      </a:cubicBezTo>
                      <a:cubicBezTo>
                        <a:pt x="27" y="0"/>
                        <a:pt x="27" y="0"/>
                        <a:pt x="27" y="0"/>
                      </a:cubicBezTo>
                      <a:cubicBezTo>
                        <a:pt x="28" y="0"/>
                        <a:pt x="29" y="0"/>
                        <a:pt x="30" y="0"/>
                      </a:cubicBezTo>
                      <a:cubicBezTo>
                        <a:pt x="31" y="0"/>
                        <a:pt x="32" y="0"/>
                        <a:pt x="33" y="0"/>
                      </a:cubicBezTo>
                      <a:cubicBezTo>
                        <a:pt x="33" y="0"/>
                        <a:pt x="33" y="0"/>
                        <a:pt x="34" y="0"/>
                      </a:cubicBezTo>
                      <a:cubicBezTo>
                        <a:pt x="34" y="0"/>
                        <a:pt x="35" y="0"/>
                        <a:pt x="36" y="0"/>
                      </a:cubicBezTo>
                      <a:cubicBezTo>
                        <a:pt x="36" y="0"/>
                        <a:pt x="36" y="1"/>
                        <a:pt x="37" y="1"/>
                      </a:cubicBezTo>
                      <a:cubicBezTo>
                        <a:pt x="37" y="1"/>
                        <a:pt x="38" y="1"/>
                        <a:pt x="38" y="1"/>
                      </a:cubicBezTo>
                      <a:cubicBezTo>
                        <a:pt x="39" y="1"/>
                        <a:pt x="39" y="1"/>
                        <a:pt x="40" y="1"/>
                      </a:cubicBezTo>
                      <a:cubicBezTo>
                        <a:pt x="40" y="2"/>
                        <a:pt x="41" y="2"/>
                        <a:pt x="41" y="2"/>
                      </a:cubicBezTo>
                      <a:cubicBezTo>
                        <a:pt x="42" y="2"/>
                        <a:pt x="42" y="2"/>
                        <a:pt x="42" y="3"/>
                      </a:cubicBezTo>
                      <a:cubicBezTo>
                        <a:pt x="43" y="3"/>
                        <a:pt x="43" y="3"/>
                        <a:pt x="44" y="3"/>
                      </a:cubicBezTo>
                      <a:cubicBezTo>
                        <a:pt x="44" y="3"/>
                        <a:pt x="44" y="4"/>
                        <a:pt x="45" y="4"/>
                      </a:cubicBezTo>
                      <a:cubicBezTo>
                        <a:pt x="45" y="4"/>
                        <a:pt x="46" y="4"/>
                        <a:pt x="46" y="5"/>
                      </a:cubicBezTo>
                      <a:cubicBezTo>
                        <a:pt x="46" y="5"/>
                        <a:pt x="47" y="5"/>
                        <a:pt x="47" y="5"/>
                      </a:cubicBezTo>
                      <a:cubicBezTo>
                        <a:pt x="48" y="6"/>
                        <a:pt x="48" y="6"/>
                        <a:pt x="48" y="6"/>
                      </a:cubicBezTo>
                      <a:cubicBezTo>
                        <a:pt x="49" y="7"/>
                        <a:pt x="49" y="7"/>
                        <a:pt x="49" y="7"/>
                      </a:cubicBezTo>
                      <a:cubicBezTo>
                        <a:pt x="50" y="7"/>
                        <a:pt x="50" y="8"/>
                        <a:pt x="51" y="8"/>
                      </a:cubicBezTo>
                      <a:cubicBezTo>
                        <a:pt x="51" y="8"/>
                        <a:pt x="51" y="9"/>
                        <a:pt x="51" y="9"/>
                      </a:cubicBezTo>
                      <a:cubicBezTo>
                        <a:pt x="52" y="9"/>
                        <a:pt x="52" y="10"/>
                        <a:pt x="52" y="10"/>
                      </a:cubicBezTo>
                      <a:cubicBezTo>
                        <a:pt x="53" y="10"/>
                        <a:pt x="53" y="11"/>
                        <a:pt x="53" y="11"/>
                      </a:cubicBezTo>
                      <a:cubicBezTo>
                        <a:pt x="54" y="11"/>
                        <a:pt x="54" y="12"/>
                        <a:pt x="54" y="13"/>
                      </a:cubicBezTo>
                      <a:cubicBezTo>
                        <a:pt x="55" y="13"/>
                        <a:pt x="55" y="13"/>
                        <a:pt x="55" y="13"/>
                      </a:cubicBezTo>
                      <a:cubicBezTo>
                        <a:pt x="55" y="14"/>
                        <a:pt x="56" y="15"/>
                        <a:pt x="56" y="16"/>
                      </a:cubicBezTo>
                      <a:cubicBezTo>
                        <a:pt x="56" y="16"/>
                        <a:pt x="57" y="16"/>
                        <a:pt x="57" y="16"/>
                      </a:cubicBezTo>
                      <a:cubicBezTo>
                        <a:pt x="57" y="17"/>
                        <a:pt x="57" y="18"/>
                        <a:pt x="58" y="18"/>
                      </a:cubicBezTo>
                      <a:cubicBezTo>
                        <a:pt x="58" y="18"/>
                        <a:pt x="58" y="19"/>
                        <a:pt x="58" y="19"/>
                      </a:cubicBezTo>
                      <a:cubicBezTo>
                        <a:pt x="58" y="20"/>
                        <a:pt x="58" y="20"/>
                        <a:pt x="59" y="21"/>
                      </a:cubicBezTo>
                      <a:cubicBezTo>
                        <a:pt x="59" y="21"/>
                        <a:pt x="59" y="21"/>
                        <a:pt x="59" y="22"/>
                      </a:cubicBezTo>
                      <a:cubicBezTo>
                        <a:pt x="59" y="22"/>
                        <a:pt x="59" y="23"/>
                        <a:pt x="59" y="24"/>
                      </a:cubicBezTo>
                      <a:cubicBezTo>
                        <a:pt x="59" y="24"/>
                        <a:pt x="59" y="24"/>
                        <a:pt x="60" y="25"/>
                      </a:cubicBezTo>
                      <a:cubicBezTo>
                        <a:pt x="60" y="25"/>
                        <a:pt x="60" y="25"/>
                        <a:pt x="60" y="25"/>
                      </a:cubicBezTo>
                      <a:cubicBezTo>
                        <a:pt x="51" y="25"/>
                        <a:pt x="51" y="25"/>
                        <a:pt x="51" y="25"/>
                      </a:cubicBezTo>
                      <a:cubicBezTo>
                        <a:pt x="49" y="16"/>
                        <a:pt x="40" y="8"/>
                        <a:pt x="30" y="8"/>
                      </a:cubicBezTo>
                      <a:cubicBezTo>
                        <a:pt x="27" y="8"/>
                        <a:pt x="25" y="9"/>
                        <a:pt x="23" y="10"/>
                      </a:cubicBezTo>
                      <a:cubicBezTo>
                        <a:pt x="23" y="10"/>
                        <a:pt x="23" y="10"/>
                        <a:pt x="22" y="10"/>
                      </a:cubicBezTo>
                      <a:cubicBezTo>
                        <a:pt x="15" y="12"/>
                        <a:pt x="10" y="18"/>
                        <a:pt x="9" y="25"/>
                      </a:cubicBezTo>
                      <a:cubicBezTo>
                        <a:pt x="0" y="25"/>
                        <a:pt x="0" y="25"/>
                        <a:pt x="0" y="25"/>
                      </a:cubicBezTo>
                      <a:cubicBezTo>
                        <a:pt x="2" y="15"/>
                        <a:pt x="9" y="5"/>
                        <a:pt x="19" y="2"/>
                      </a:cubicBezTo>
                      <a:cubicBezTo>
                        <a:pt x="21" y="1"/>
                        <a:pt x="23" y="1"/>
                        <a:pt x="25" y="0"/>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56" name="Freeform 43"/>
                <p:cNvSpPr/>
                <p:nvPr/>
              </p:nvSpPr>
              <p:spPr bwMode="auto">
                <a:xfrm>
                  <a:off x="6122988" y="5702300"/>
                  <a:ext cx="123825" cy="15875"/>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57" name="Freeform 44"/>
                <p:cNvSpPr/>
                <p:nvPr/>
              </p:nvSpPr>
              <p:spPr bwMode="auto">
                <a:xfrm>
                  <a:off x="6122988" y="5594350"/>
                  <a:ext cx="123825" cy="19050"/>
                </a:xfrm>
                <a:custGeom>
                  <a:avLst/>
                  <a:gdLst/>
                  <a:ahLst/>
                  <a:cxnLst>
                    <a:cxn ang="0">
                      <a:pos x="31" y="5"/>
                    </a:cxn>
                    <a:cxn ang="0">
                      <a:pos x="2" y="5"/>
                    </a:cxn>
                    <a:cxn ang="0">
                      <a:pos x="0" y="2"/>
                    </a:cxn>
                    <a:cxn ang="0">
                      <a:pos x="2" y="0"/>
                    </a:cxn>
                    <a:cxn ang="0">
                      <a:pos x="31" y="0"/>
                    </a:cxn>
                    <a:cxn ang="0">
                      <a:pos x="33" y="2"/>
                    </a:cxn>
                    <a:cxn ang="0">
                      <a:pos x="31" y="5"/>
                    </a:cxn>
                  </a:cxnLst>
                  <a:rect l="0" t="0" r="r" b="b"/>
                  <a:pathLst>
                    <a:path w="33" h="5">
                      <a:moveTo>
                        <a:pt x="31" y="5"/>
                      </a:moveTo>
                      <a:cubicBezTo>
                        <a:pt x="2" y="5"/>
                        <a:pt x="2" y="5"/>
                        <a:pt x="2" y="5"/>
                      </a:cubicBezTo>
                      <a:cubicBezTo>
                        <a:pt x="1" y="5"/>
                        <a:pt x="0" y="4"/>
                        <a:pt x="0" y="2"/>
                      </a:cubicBezTo>
                      <a:cubicBezTo>
                        <a:pt x="0" y="1"/>
                        <a:pt x="1" y="0"/>
                        <a:pt x="2" y="0"/>
                      </a:cubicBezTo>
                      <a:cubicBezTo>
                        <a:pt x="31" y="0"/>
                        <a:pt x="31" y="0"/>
                        <a:pt x="31" y="0"/>
                      </a:cubicBezTo>
                      <a:cubicBezTo>
                        <a:pt x="32" y="0"/>
                        <a:pt x="33" y="1"/>
                        <a:pt x="33" y="2"/>
                      </a:cubicBezTo>
                      <a:cubicBezTo>
                        <a:pt x="33" y="4"/>
                        <a:pt x="32" y="5"/>
                        <a:pt x="31" y="5"/>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58" name="Freeform 45"/>
                <p:cNvSpPr/>
                <p:nvPr/>
              </p:nvSpPr>
              <p:spPr bwMode="auto">
                <a:xfrm>
                  <a:off x="6122988" y="5649912"/>
                  <a:ext cx="123825" cy="15875"/>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59" name="Freeform 46"/>
                <p:cNvSpPr/>
                <p:nvPr/>
              </p:nvSpPr>
              <p:spPr bwMode="auto">
                <a:xfrm>
                  <a:off x="6122988" y="5432425"/>
                  <a:ext cx="123825" cy="15875"/>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0" name="Freeform 47"/>
                <p:cNvSpPr/>
                <p:nvPr/>
              </p:nvSpPr>
              <p:spPr bwMode="auto">
                <a:xfrm>
                  <a:off x="6122988" y="5484812"/>
                  <a:ext cx="123825" cy="19050"/>
                </a:xfrm>
                <a:custGeom>
                  <a:avLst/>
                  <a:gdLst/>
                  <a:ahLst/>
                  <a:cxnLst>
                    <a:cxn ang="0">
                      <a:pos x="31" y="5"/>
                    </a:cxn>
                    <a:cxn ang="0">
                      <a:pos x="2" y="5"/>
                    </a:cxn>
                    <a:cxn ang="0">
                      <a:pos x="0" y="3"/>
                    </a:cxn>
                    <a:cxn ang="0">
                      <a:pos x="2" y="0"/>
                    </a:cxn>
                    <a:cxn ang="0">
                      <a:pos x="31" y="0"/>
                    </a:cxn>
                    <a:cxn ang="0">
                      <a:pos x="33" y="3"/>
                    </a:cxn>
                    <a:cxn ang="0">
                      <a:pos x="31" y="5"/>
                    </a:cxn>
                  </a:cxnLst>
                  <a:rect l="0" t="0" r="r" b="b"/>
                  <a:pathLst>
                    <a:path w="33" h="5">
                      <a:moveTo>
                        <a:pt x="31" y="5"/>
                      </a:moveTo>
                      <a:cubicBezTo>
                        <a:pt x="2" y="5"/>
                        <a:pt x="2" y="5"/>
                        <a:pt x="2" y="5"/>
                      </a:cubicBezTo>
                      <a:cubicBezTo>
                        <a:pt x="1" y="5"/>
                        <a:pt x="0" y="4"/>
                        <a:pt x="0" y="3"/>
                      </a:cubicBezTo>
                      <a:cubicBezTo>
                        <a:pt x="0" y="1"/>
                        <a:pt x="1" y="0"/>
                        <a:pt x="2" y="0"/>
                      </a:cubicBezTo>
                      <a:cubicBezTo>
                        <a:pt x="31" y="0"/>
                        <a:pt x="31" y="0"/>
                        <a:pt x="31" y="0"/>
                      </a:cubicBezTo>
                      <a:cubicBezTo>
                        <a:pt x="32" y="0"/>
                        <a:pt x="33" y="1"/>
                        <a:pt x="33" y="3"/>
                      </a:cubicBezTo>
                      <a:cubicBezTo>
                        <a:pt x="33" y="4"/>
                        <a:pt x="32" y="5"/>
                        <a:pt x="31" y="5"/>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1" name="Freeform 48"/>
                <p:cNvSpPr/>
                <p:nvPr/>
              </p:nvSpPr>
              <p:spPr bwMode="auto">
                <a:xfrm>
                  <a:off x="6122988" y="5380037"/>
                  <a:ext cx="123825" cy="14287"/>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2" name="Freeform 49"/>
                <p:cNvSpPr/>
                <p:nvPr/>
              </p:nvSpPr>
              <p:spPr bwMode="auto">
                <a:xfrm>
                  <a:off x="6122988" y="5541962"/>
                  <a:ext cx="123825" cy="14287"/>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1"/>
                        <a:pt x="1" y="0"/>
                        <a:pt x="2" y="0"/>
                      </a:cubicBezTo>
                      <a:cubicBezTo>
                        <a:pt x="31" y="0"/>
                        <a:pt x="31" y="0"/>
                        <a:pt x="31" y="0"/>
                      </a:cubicBezTo>
                      <a:cubicBezTo>
                        <a:pt x="32" y="0"/>
                        <a:pt x="33" y="1"/>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3" name="Freeform 50"/>
                <p:cNvSpPr>
                  <a:spLocks noEditPoints="1"/>
                </p:cNvSpPr>
                <p:nvPr/>
              </p:nvSpPr>
              <p:spPr bwMode="auto">
                <a:xfrm>
                  <a:off x="5853113" y="5856287"/>
                  <a:ext cx="142875" cy="60325"/>
                </a:xfrm>
                <a:custGeom>
                  <a:avLst/>
                  <a:gdLst/>
                  <a:ahLst/>
                  <a:cxnLst>
                    <a:cxn ang="0">
                      <a:pos x="38" y="2"/>
                    </a:cxn>
                    <a:cxn ang="0">
                      <a:pos x="36" y="0"/>
                    </a:cxn>
                    <a:cxn ang="0">
                      <a:pos x="2" y="0"/>
                    </a:cxn>
                    <a:cxn ang="0">
                      <a:pos x="0" y="2"/>
                    </a:cxn>
                    <a:cxn ang="0">
                      <a:pos x="0" y="14"/>
                    </a:cxn>
                    <a:cxn ang="0">
                      <a:pos x="2" y="16"/>
                    </a:cxn>
                    <a:cxn ang="0">
                      <a:pos x="36" y="16"/>
                    </a:cxn>
                    <a:cxn ang="0">
                      <a:pos x="38" y="14"/>
                    </a:cxn>
                    <a:cxn ang="0">
                      <a:pos x="38" y="2"/>
                    </a:cxn>
                    <a:cxn ang="0">
                      <a:pos x="34" y="12"/>
                    </a:cxn>
                    <a:cxn ang="0">
                      <a:pos x="4" y="12"/>
                    </a:cxn>
                    <a:cxn ang="0">
                      <a:pos x="4" y="4"/>
                    </a:cxn>
                    <a:cxn ang="0">
                      <a:pos x="34" y="4"/>
                    </a:cxn>
                    <a:cxn ang="0">
                      <a:pos x="34" y="12"/>
                    </a:cxn>
                  </a:cxnLst>
                  <a:rect l="0" t="0" r="r" b="b"/>
                  <a:pathLst>
                    <a:path w="38" h="16">
                      <a:moveTo>
                        <a:pt x="38" y="2"/>
                      </a:moveTo>
                      <a:cubicBezTo>
                        <a:pt x="38" y="1"/>
                        <a:pt x="38" y="0"/>
                        <a:pt x="36" y="0"/>
                      </a:cubicBezTo>
                      <a:cubicBezTo>
                        <a:pt x="2" y="0"/>
                        <a:pt x="2" y="0"/>
                        <a:pt x="2" y="0"/>
                      </a:cubicBezTo>
                      <a:cubicBezTo>
                        <a:pt x="1" y="0"/>
                        <a:pt x="0" y="1"/>
                        <a:pt x="0" y="2"/>
                      </a:cubicBezTo>
                      <a:cubicBezTo>
                        <a:pt x="0" y="14"/>
                        <a:pt x="0" y="14"/>
                        <a:pt x="0" y="14"/>
                      </a:cubicBezTo>
                      <a:cubicBezTo>
                        <a:pt x="0" y="15"/>
                        <a:pt x="1" y="16"/>
                        <a:pt x="2" y="16"/>
                      </a:cubicBezTo>
                      <a:cubicBezTo>
                        <a:pt x="36" y="16"/>
                        <a:pt x="36" y="16"/>
                        <a:pt x="36" y="16"/>
                      </a:cubicBezTo>
                      <a:cubicBezTo>
                        <a:pt x="38" y="16"/>
                        <a:pt x="38" y="15"/>
                        <a:pt x="38" y="14"/>
                      </a:cubicBezTo>
                      <a:lnTo>
                        <a:pt x="38" y="2"/>
                      </a:lnTo>
                      <a:close/>
                      <a:moveTo>
                        <a:pt x="34" y="12"/>
                      </a:moveTo>
                      <a:cubicBezTo>
                        <a:pt x="4" y="12"/>
                        <a:pt x="4" y="12"/>
                        <a:pt x="4" y="12"/>
                      </a:cubicBezTo>
                      <a:cubicBezTo>
                        <a:pt x="4" y="4"/>
                        <a:pt x="4" y="4"/>
                        <a:pt x="4" y="4"/>
                      </a:cubicBezTo>
                      <a:cubicBezTo>
                        <a:pt x="34" y="4"/>
                        <a:pt x="34" y="4"/>
                        <a:pt x="34" y="4"/>
                      </a:cubicBezTo>
                      <a:lnTo>
                        <a:pt x="34" y="12"/>
                      </a:ln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4" name="Freeform 51"/>
                <p:cNvSpPr>
                  <a:spLocks noEditPoints="1"/>
                </p:cNvSpPr>
                <p:nvPr/>
              </p:nvSpPr>
              <p:spPr bwMode="auto">
                <a:xfrm>
                  <a:off x="5853113" y="5762625"/>
                  <a:ext cx="142875" cy="60325"/>
                </a:xfrm>
                <a:custGeom>
                  <a:avLst/>
                  <a:gdLst/>
                  <a:ahLst/>
                  <a:cxnLst>
                    <a:cxn ang="0">
                      <a:pos x="38" y="2"/>
                    </a:cxn>
                    <a:cxn ang="0">
                      <a:pos x="36" y="0"/>
                    </a:cxn>
                    <a:cxn ang="0">
                      <a:pos x="2" y="0"/>
                    </a:cxn>
                    <a:cxn ang="0">
                      <a:pos x="0" y="2"/>
                    </a:cxn>
                    <a:cxn ang="0">
                      <a:pos x="0" y="14"/>
                    </a:cxn>
                    <a:cxn ang="0">
                      <a:pos x="2" y="16"/>
                    </a:cxn>
                    <a:cxn ang="0">
                      <a:pos x="36" y="16"/>
                    </a:cxn>
                    <a:cxn ang="0">
                      <a:pos x="38" y="14"/>
                    </a:cxn>
                    <a:cxn ang="0">
                      <a:pos x="38" y="2"/>
                    </a:cxn>
                    <a:cxn ang="0">
                      <a:pos x="34" y="11"/>
                    </a:cxn>
                    <a:cxn ang="0">
                      <a:pos x="4" y="11"/>
                    </a:cxn>
                    <a:cxn ang="0">
                      <a:pos x="4" y="4"/>
                    </a:cxn>
                    <a:cxn ang="0">
                      <a:pos x="34" y="4"/>
                    </a:cxn>
                    <a:cxn ang="0">
                      <a:pos x="34" y="11"/>
                    </a:cxn>
                  </a:cxnLst>
                  <a:rect l="0" t="0" r="r" b="b"/>
                  <a:pathLst>
                    <a:path w="38" h="16">
                      <a:moveTo>
                        <a:pt x="38" y="2"/>
                      </a:moveTo>
                      <a:cubicBezTo>
                        <a:pt x="38" y="1"/>
                        <a:pt x="38" y="0"/>
                        <a:pt x="36" y="0"/>
                      </a:cubicBezTo>
                      <a:cubicBezTo>
                        <a:pt x="2" y="0"/>
                        <a:pt x="2" y="0"/>
                        <a:pt x="2" y="0"/>
                      </a:cubicBezTo>
                      <a:cubicBezTo>
                        <a:pt x="1" y="0"/>
                        <a:pt x="0" y="1"/>
                        <a:pt x="0" y="2"/>
                      </a:cubicBezTo>
                      <a:cubicBezTo>
                        <a:pt x="0" y="14"/>
                        <a:pt x="0" y="14"/>
                        <a:pt x="0" y="14"/>
                      </a:cubicBezTo>
                      <a:cubicBezTo>
                        <a:pt x="0" y="15"/>
                        <a:pt x="1" y="16"/>
                        <a:pt x="2" y="16"/>
                      </a:cubicBezTo>
                      <a:cubicBezTo>
                        <a:pt x="36" y="16"/>
                        <a:pt x="36" y="16"/>
                        <a:pt x="36" y="16"/>
                      </a:cubicBezTo>
                      <a:cubicBezTo>
                        <a:pt x="38" y="16"/>
                        <a:pt x="38" y="15"/>
                        <a:pt x="38" y="14"/>
                      </a:cubicBezTo>
                      <a:lnTo>
                        <a:pt x="38" y="2"/>
                      </a:lnTo>
                      <a:close/>
                      <a:moveTo>
                        <a:pt x="34" y="11"/>
                      </a:moveTo>
                      <a:cubicBezTo>
                        <a:pt x="4" y="11"/>
                        <a:pt x="4" y="11"/>
                        <a:pt x="4" y="11"/>
                      </a:cubicBezTo>
                      <a:cubicBezTo>
                        <a:pt x="4" y="4"/>
                        <a:pt x="4" y="4"/>
                        <a:pt x="4" y="4"/>
                      </a:cubicBezTo>
                      <a:cubicBezTo>
                        <a:pt x="34" y="4"/>
                        <a:pt x="34" y="4"/>
                        <a:pt x="34" y="4"/>
                      </a:cubicBezTo>
                      <a:lnTo>
                        <a:pt x="34" y="11"/>
                      </a:ln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5" name="Freeform 52"/>
                <p:cNvSpPr/>
                <p:nvPr/>
              </p:nvSpPr>
              <p:spPr bwMode="auto">
                <a:xfrm>
                  <a:off x="6045200" y="5988050"/>
                  <a:ext cx="33337" cy="131762"/>
                </a:xfrm>
                <a:custGeom>
                  <a:avLst/>
                  <a:gdLst/>
                  <a:ahLst/>
                  <a:cxnLst>
                    <a:cxn ang="0">
                      <a:pos x="5" y="0"/>
                    </a:cxn>
                    <a:cxn ang="0">
                      <a:pos x="9" y="4"/>
                    </a:cxn>
                    <a:cxn ang="0">
                      <a:pos x="9" y="35"/>
                    </a:cxn>
                    <a:cxn ang="0">
                      <a:pos x="0" y="35"/>
                    </a:cxn>
                    <a:cxn ang="0">
                      <a:pos x="0" y="4"/>
                    </a:cxn>
                    <a:cxn ang="0">
                      <a:pos x="5" y="0"/>
                    </a:cxn>
                  </a:cxnLst>
                  <a:rect l="0" t="0" r="r" b="b"/>
                  <a:pathLst>
                    <a:path w="9" h="35">
                      <a:moveTo>
                        <a:pt x="5" y="0"/>
                      </a:moveTo>
                      <a:cubicBezTo>
                        <a:pt x="7" y="0"/>
                        <a:pt x="9" y="2"/>
                        <a:pt x="9" y="4"/>
                      </a:cubicBezTo>
                      <a:cubicBezTo>
                        <a:pt x="9" y="35"/>
                        <a:pt x="9" y="35"/>
                        <a:pt x="9" y="35"/>
                      </a:cubicBezTo>
                      <a:cubicBezTo>
                        <a:pt x="0" y="35"/>
                        <a:pt x="0" y="35"/>
                        <a:pt x="0" y="35"/>
                      </a:cubicBezTo>
                      <a:cubicBezTo>
                        <a:pt x="0" y="4"/>
                        <a:pt x="0" y="4"/>
                        <a:pt x="0" y="4"/>
                      </a:cubicBezTo>
                      <a:cubicBezTo>
                        <a:pt x="0" y="2"/>
                        <a:pt x="2" y="0"/>
                        <a:pt x="5" y="0"/>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6" name="Freeform 53"/>
                <p:cNvSpPr/>
                <p:nvPr/>
              </p:nvSpPr>
              <p:spPr bwMode="auto">
                <a:xfrm>
                  <a:off x="6122988" y="5759450"/>
                  <a:ext cx="123825" cy="14287"/>
                </a:xfrm>
                <a:custGeom>
                  <a:avLst/>
                  <a:gdLst/>
                  <a:ahLst/>
                  <a:cxnLst>
                    <a:cxn ang="0">
                      <a:pos x="31" y="4"/>
                    </a:cxn>
                    <a:cxn ang="0">
                      <a:pos x="2" y="4"/>
                    </a:cxn>
                    <a:cxn ang="0">
                      <a:pos x="0" y="2"/>
                    </a:cxn>
                    <a:cxn ang="0">
                      <a:pos x="2" y="0"/>
                    </a:cxn>
                    <a:cxn ang="0">
                      <a:pos x="31" y="0"/>
                    </a:cxn>
                    <a:cxn ang="0">
                      <a:pos x="33" y="2"/>
                    </a:cxn>
                    <a:cxn ang="0">
                      <a:pos x="31" y="4"/>
                    </a:cxn>
                  </a:cxnLst>
                  <a:rect l="0" t="0" r="r" b="b"/>
                  <a:pathLst>
                    <a:path w="33" h="4">
                      <a:moveTo>
                        <a:pt x="31" y="4"/>
                      </a:moveTo>
                      <a:cubicBezTo>
                        <a:pt x="2" y="4"/>
                        <a:pt x="2" y="4"/>
                        <a:pt x="2" y="4"/>
                      </a:cubicBezTo>
                      <a:cubicBezTo>
                        <a:pt x="1" y="4"/>
                        <a:pt x="0" y="3"/>
                        <a:pt x="0" y="2"/>
                      </a:cubicBezTo>
                      <a:cubicBezTo>
                        <a:pt x="0" y="0"/>
                        <a:pt x="1" y="0"/>
                        <a:pt x="2" y="0"/>
                      </a:cubicBezTo>
                      <a:cubicBezTo>
                        <a:pt x="31" y="0"/>
                        <a:pt x="31" y="0"/>
                        <a:pt x="31" y="0"/>
                      </a:cubicBezTo>
                      <a:cubicBezTo>
                        <a:pt x="32" y="0"/>
                        <a:pt x="33" y="0"/>
                        <a:pt x="33" y="2"/>
                      </a:cubicBezTo>
                      <a:cubicBezTo>
                        <a:pt x="33" y="3"/>
                        <a:pt x="32" y="4"/>
                        <a:pt x="31" y="4"/>
                      </a:cubicBez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7" name="Freeform 54"/>
                <p:cNvSpPr>
                  <a:spLocks noEditPoints="1"/>
                </p:cNvSpPr>
                <p:nvPr/>
              </p:nvSpPr>
              <p:spPr bwMode="auto">
                <a:xfrm>
                  <a:off x="5853113" y="5575300"/>
                  <a:ext cx="142875" cy="55562"/>
                </a:xfrm>
                <a:custGeom>
                  <a:avLst/>
                  <a:gdLst/>
                  <a:ahLst/>
                  <a:cxnLst>
                    <a:cxn ang="0">
                      <a:pos x="38" y="13"/>
                    </a:cxn>
                    <a:cxn ang="0">
                      <a:pos x="38" y="2"/>
                    </a:cxn>
                    <a:cxn ang="0">
                      <a:pos x="36" y="0"/>
                    </a:cxn>
                    <a:cxn ang="0">
                      <a:pos x="2" y="0"/>
                    </a:cxn>
                    <a:cxn ang="0">
                      <a:pos x="0" y="2"/>
                    </a:cxn>
                    <a:cxn ang="0">
                      <a:pos x="0" y="13"/>
                    </a:cxn>
                    <a:cxn ang="0">
                      <a:pos x="2" y="15"/>
                    </a:cxn>
                    <a:cxn ang="0">
                      <a:pos x="36" y="15"/>
                    </a:cxn>
                    <a:cxn ang="0">
                      <a:pos x="38" y="13"/>
                    </a:cxn>
                    <a:cxn ang="0">
                      <a:pos x="34" y="11"/>
                    </a:cxn>
                    <a:cxn ang="0">
                      <a:pos x="4" y="11"/>
                    </a:cxn>
                    <a:cxn ang="0">
                      <a:pos x="4" y="4"/>
                    </a:cxn>
                    <a:cxn ang="0">
                      <a:pos x="34" y="4"/>
                    </a:cxn>
                    <a:cxn ang="0">
                      <a:pos x="34" y="11"/>
                    </a:cxn>
                  </a:cxnLst>
                  <a:rect l="0" t="0" r="r" b="b"/>
                  <a:pathLst>
                    <a:path w="38" h="15">
                      <a:moveTo>
                        <a:pt x="38" y="13"/>
                      </a:moveTo>
                      <a:cubicBezTo>
                        <a:pt x="38" y="2"/>
                        <a:pt x="38" y="2"/>
                        <a:pt x="38" y="2"/>
                      </a:cubicBezTo>
                      <a:cubicBezTo>
                        <a:pt x="38" y="1"/>
                        <a:pt x="38" y="0"/>
                        <a:pt x="36" y="0"/>
                      </a:cubicBezTo>
                      <a:cubicBezTo>
                        <a:pt x="2" y="0"/>
                        <a:pt x="2" y="0"/>
                        <a:pt x="2" y="0"/>
                      </a:cubicBezTo>
                      <a:cubicBezTo>
                        <a:pt x="1" y="0"/>
                        <a:pt x="0" y="1"/>
                        <a:pt x="0" y="2"/>
                      </a:cubicBezTo>
                      <a:cubicBezTo>
                        <a:pt x="0" y="13"/>
                        <a:pt x="0" y="13"/>
                        <a:pt x="0" y="13"/>
                      </a:cubicBezTo>
                      <a:cubicBezTo>
                        <a:pt x="0" y="14"/>
                        <a:pt x="1" y="15"/>
                        <a:pt x="2" y="15"/>
                      </a:cubicBezTo>
                      <a:cubicBezTo>
                        <a:pt x="36" y="15"/>
                        <a:pt x="36" y="15"/>
                        <a:pt x="36" y="15"/>
                      </a:cubicBezTo>
                      <a:cubicBezTo>
                        <a:pt x="38" y="15"/>
                        <a:pt x="38" y="14"/>
                        <a:pt x="38" y="13"/>
                      </a:cubicBezTo>
                      <a:close/>
                      <a:moveTo>
                        <a:pt x="34" y="11"/>
                      </a:moveTo>
                      <a:cubicBezTo>
                        <a:pt x="4" y="11"/>
                        <a:pt x="4" y="11"/>
                        <a:pt x="4" y="11"/>
                      </a:cubicBezTo>
                      <a:cubicBezTo>
                        <a:pt x="4" y="4"/>
                        <a:pt x="4" y="4"/>
                        <a:pt x="4" y="4"/>
                      </a:cubicBezTo>
                      <a:cubicBezTo>
                        <a:pt x="34" y="4"/>
                        <a:pt x="34" y="4"/>
                        <a:pt x="34" y="4"/>
                      </a:cubicBezTo>
                      <a:lnTo>
                        <a:pt x="34" y="11"/>
                      </a:ln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8" name="Freeform 55"/>
                <p:cNvSpPr>
                  <a:spLocks noEditPoints="1"/>
                </p:cNvSpPr>
                <p:nvPr/>
              </p:nvSpPr>
              <p:spPr bwMode="auto">
                <a:xfrm>
                  <a:off x="5853113" y="5668962"/>
                  <a:ext cx="142875" cy="60325"/>
                </a:xfrm>
                <a:custGeom>
                  <a:avLst/>
                  <a:gdLst/>
                  <a:ahLst/>
                  <a:cxnLst>
                    <a:cxn ang="0">
                      <a:pos x="38" y="2"/>
                    </a:cxn>
                    <a:cxn ang="0">
                      <a:pos x="36" y="0"/>
                    </a:cxn>
                    <a:cxn ang="0">
                      <a:pos x="2" y="0"/>
                    </a:cxn>
                    <a:cxn ang="0">
                      <a:pos x="0" y="2"/>
                    </a:cxn>
                    <a:cxn ang="0">
                      <a:pos x="0" y="13"/>
                    </a:cxn>
                    <a:cxn ang="0">
                      <a:pos x="2" y="16"/>
                    </a:cxn>
                    <a:cxn ang="0">
                      <a:pos x="36" y="16"/>
                    </a:cxn>
                    <a:cxn ang="0">
                      <a:pos x="38" y="13"/>
                    </a:cxn>
                    <a:cxn ang="0">
                      <a:pos x="38" y="2"/>
                    </a:cxn>
                    <a:cxn ang="0">
                      <a:pos x="34" y="11"/>
                    </a:cxn>
                    <a:cxn ang="0">
                      <a:pos x="4" y="11"/>
                    </a:cxn>
                    <a:cxn ang="0">
                      <a:pos x="4" y="4"/>
                    </a:cxn>
                    <a:cxn ang="0">
                      <a:pos x="34" y="4"/>
                    </a:cxn>
                    <a:cxn ang="0">
                      <a:pos x="34" y="11"/>
                    </a:cxn>
                  </a:cxnLst>
                  <a:rect l="0" t="0" r="r" b="b"/>
                  <a:pathLst>
                    <a:path w="38" h="16">
                      <a:moveTo>
                        <a:pt x="38" y="2"/>
                      </a:moveTo>
                      <a:cubicBezTo>
                        <a:pt x="38" y="1"/>
                        <a:pt x="38" y="0"/>
                        <a:pt x="36" y="0"/>
                      </a:cubicBezTo>
                      <a:cubicBezTo>
                        <a:pt x="2" y="0"/>
                        <a:pt x="2" y="0"/>
                        <a:pt x="2" y="0"/>
                      </a:cubicBezTo>
                      <a:cubicBezTo>
                        <a:pt x="1" y="0"/>
                        <a:pt x="0" y="1"/>
                        <a:pt x="0" y="2"/>
                      </a:cubicBezTo>
                      <a:cubicBezTo>
                        <a:pt x="0" y="13"/>
                        <a:pt x="0" y="13"/>
                        <a:pt x="0" y="13"/>
                      </a:cubicBezTo>
                      <a:cubicBezTo>
                        <a:pt x="0" y="15"/>
                        <a:pt x="1" y="16"/>
                        <a:pt x="2" y="16"/>
                      </a:cubicBezTo>
                      <a:cubicBezTo>
                        <a:pt x="36" y="16"/>
                        <a:pt x="36" y="16"/>
                        <a:pt x="36" y="16"/>
                      </a:cubicBezTo>
                      <a:cubicBezTo>
                        <a:pt x="38" y="16"/>
                        <a:pt x="38" y="15"/>
                        <a:pt x="38" y="13"/>
                      </a:cubicBezTo>
                      <a:lnTo>
                        <a:pt x="38" y="2"/>
                      </a:lnTo>
                      <a:close/>
                      <a:moveTo>
                        <a:pt x="34" y="11"/>
                      </a:moveTo>
                      <a:cubicBezTo>
                        <a:pt x="4" y="11"/>
                        <a:pt x="4" y="11"/>
                        <a:pt x="4" y="11"/>
                      </a:cubicBezTo>
                      <a:cubicBezTo>
                        <a:pt x="4" y="4"/>
                        <a:pt x="4" y="4"/>
                        <a:pt x="4" y="4"/>
                      </a:cubicBezTo>
                      <a:cubicBezTo>
                        <a:pt x="34" y="4"/>
                        <a:pt x="34" y="4"/>
                        <a:pt x="34" y="4"/>
                      </a:cubicBezTo>
                      <a:lnTo>
                        <a:pt x="34" y="11"/>
                      </a:ln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sp>
              <p:nvSpPr>
                <p:cNvPr id="69" name="Freeform 56"/>
                <p:cNvSpPr>
                  <a:spLocks noEditPoints="1"/>
                </p:cNvSpPr>
                <p:nvPr/>
              </p:nvSpPr>
              <p:spPr bwMode="auto">
                <a:xfrm>
                  <a:off x="5781675" y="5146675"/>
                  <a:ext cx="885825" cy="973137"/>
                </a:xfrm>
                <a:custGeom>
                  <a:avLst/>
                  <a:gdLst/>
                  <a:ahLst/>
                  <a:cxnLst>
                    <a:cxn ang="0">
                      <a:pos x="212" y="189"/>
                    </a:cxn>
                    <a:cxn ang="0">
                      <a:pos x="190" y="70"/>
                    </a:cxn>
                    <a:cxn ang="0">
                      <a:pos x="145" y="42"/>
                    </a:cxn>
                    <a:cxn ang="0">
                      <a:pos x="129" y="25"/>
                    </a:cxn>
                    <a:cxn ang="0">
                      <a:pos x="112" y="5"/>
                    </a:cxn>
                    <a:cxn ang="0">
                      <a:pos x="103" y="20"/>
                    </a:cxn>
                    <a:cxn ang="0">
                      <a:pos x="86" y="38"/>
                    </a:cxn>
                    <a:cxn ang="0">
                      <a:pos x="70" y="92"/>
                    </a:cxn>
                    <a:cxn ang="0">
                      <a:pos x="70" y="100"/>
                    </a:cxn>
                    <a:cxn ang="0">
                      <a:pos x="79" y="211"/>
                    </a:cxn>
                    <a:cxn ang="0">
                      <a:pos x="136" y="184"/>
                    </a:cxn>
                    <a:cxn ang="0">
                      <a:pos x="95" y="259"/>
                    </a:cxn>
                    <a:cxn ang="0">
                      <a:pos x="140" y="193"/>
                    </a:cxn>
                    <a:cxn ang="0">
                      <a:pos x="186" y="193"/>
                    </a:cxn>
                    <a:cxn ang="0">
                      <a:pos x="203" y="234"/>
                    </a:cxn>
                    <a:cxn ang="0">
                      <a:pos x="196" y="235"/>
                    </a:cxn>
                    <a:cxn ang="0">
                      <a:pos x="192" y="237"/>
                    </a:cxn>
                    <a:cxn ang="0">
                      <a:pos x="186" y="241"/>
                    </a:cxn>
                    <a:cxn ang="0">
                      <a:pos x="183" y="244"/>
                    </a:cxn>
                    <a:cxn ang="0">
                      <a:pos x="179" y="251"/>
                    </a:cxn>
                    <a:cxn ang="0">
                      <a:pos x="176" y="249"/>
                    </a:cxn>
                    <a:cxn ang="0">
                      <a:pos x="173" y="248"/>
                    </a:cxn>
                    <a:cxn ang="0">
                      <a:pos x="180" y="233"/>
                    </a:cxn>
                    <a:cxn ang="0">
                      <a:pos x="128" y="228"/>
                    </a:cxn>
                    <a:cxn ang="0">
                      <a:pos x="135" y="233"/>
                    </a:cxn>
                    <a:cxn ang="0">
                      <a:pos x="139" y="233"/>
                    </a:cxn>
                    <a:cxn ang="0">
                      <a:pos x="167" y="247"/>
                    </a:cxn>
                    <a:cxn ang="0">
                      <a:pos x="167" y="247"/>
                    </a:cxn>
                    <a:cxn ang="0">
                      <a:pos x="161" y="247"/>
                    </a:cxn>
                    <a:cxn ang="0">
                      <a:pos x="158" y="249"/>
                    </a:cxn>
                    <a:cxn ang="0">
                      <a:pos x="154" y="252"/>
                    </a:cxn>
                    <a:cxn ang="0">
                      <a:pos x="152" y="255"/>
                    </a:cxn>
                    <a:cxn ang="0">
                      <a:pos x="150" y="259"/>
                    </a:cxn>
                    <a:cxn ang="0">
                      <a:pos x="160" y="259"/>
                    </a:cxn>
                    <a:cxn ang="0">
                      <a:pos x="162" y="257"/>
                    </a:cxn>
                    <a:cxn ang="0">
                      <a:pos x="163" y="256"/>
                    </a:cxn>
                    <a:cxn ang="0">
                      <a:pos x="167" y="255"/>
                    </a:cxn>
                    <a:cxn ang="0">
                      <a:pos x="174" y="259"/>
                    </a:cxn>
                    <a:cxn ang="0">
                      <a:pos x="198" y="243"/>
                    </a:cxn>
                    <a:cxn ang="0">
                      <a:pos x="202" y="243"/>
                    </a:cxn>
                    <a:cxn ang="0">
                      <a:pos x="205" y="242"/>
                    </a:cxn>
                    <a:cxn ang="0">
                      <a:pos x="207" y="242"/>
                    </a:cxn>
                    <a:cxn ang="0">
                      <a:pos x="236" y="259"/>
                    </a:cxn>
                    <a:cxn ang="0">
                      <a:pos x="95" y="29"/>
                    </a:cxn>
                    <a:cxn ang="0">
                      <a:pos x="181" y="184"/>
                    </a:cxn>
                    <a:cxn ang="0">
                      <a:pos x="181" y="75"/>
                    </a:cxn>
                  </a:cxnLst>
                  <a:rect l="0" t="0" r="r" b="b"/>
                  <a:pathLst>
                    <a:path w="236" h="259">
                      <a:moveTo>
                        <a:pt x="236" y="259"/>
                      </a:moveTo>
                      <a:cubicBezTo>
                        <a:pt x="234" y="247"/>
                        <a:pt x="224" y="237"/>
                        <a:pt x="212" y="234"/>
                      </a:cubicBezTo>
                      <a:cubicBezTo>
                        <a:pt x="212" y="189"/>
                        <a:pt x="212" y="189"/>
                        <a:pt x="212" y="189"/>
                      </a:cubicBezTo>
                      <a:cubicBezTo>
                        <a:pt x="212" y="186"/>
                        <a:pt x="210" y="184"/>
                        <a:pt x="208" y="184"/>
                      </a:cubicBezTo>
                      <a:cubicBezTo>
                        <a:pt x="190" y="184"/>
                        <a:pt x="190" y="184"/>
                        <a:pt x="190" y="184"/>
                      </a:cubicBezTo>
                      <a:cubicBezTo>
                        <a:pt x="190" y="70"/>
                        <a:pt x="190" y="70"/>
                        <a:pt x="190" y="70"/>
                      </a:cubicBezTo>
                      <a:cubicBezTo>
                        <a:pt x="190" y="68"/>
                        <a:pt x="188" y="66"/>
                        <a:pt x="185" y="66"/>
                      </a:cubicBezTo>
                      <a:cubicBezTo>
                        <a:pt x="145" y="66"/>
                        <a:pt x="145" y="66"/>
                        <a:pt x="145" y="66"/>
                      </a:cubicBezTo>
                      <a:cubicBezTo>
                        <a:pt x="145" y="42"/>
                        <a:pt x="145" y="42"/>
                        <a:pt x="145" y="42"/>
                      </a:cubicBezTo>
                      <a:cubicBezTo>
                        <a:pt x="145" y="40"/>
                        <a:pt x="143" y="38"/>
                        <a:pt x="140" y="38"/>
                      </a:cubicBezTo>
                      <a:cubicBezTo>
                        <a:pt x="129" y="38"/>
                        <a:pt x="129" y="38"/>
                        <a:pt x="129" y="38"/>
                      </a:cubicBezTo>
                      <a:cubicBezTo>
                        <a:pt x="129" y="25"/>
                        <a:pt x="129" y="25"/>
                        <a:pt x="129" y="25"/>
                      </a:cubicBezTo>
                      <a:cubicBezTo>
                        <a:pt x="129" y="22"/>
                        <a:pt x="127" y="20"/>
                        <a:pt x="124" y="20"/>
                      </a:cubicBezTo>
                      <a:cubicBezTo>
                        <a:pt x="112" y="20"/>
                        <a:pt x="112" y="20"/>
                        <a:pt x="112" y="20"/>
                      </a:cubicBezTo>
                      <a:cubicBezTo>
                        <a:pt x="112" y="5"/>
                        <a:pt x="112" y="5"/>
                        <a:pt x="112" y="5"/>
                      </a:cubicBezTo>
                      <a:cubicBezTo>
                        <a:pt x="112" y="2"/>
                        <a:pt x="110" y="0"/>
                        <a:pt x="108" y="0"/>
                      </a:cubicBezTo>
                      <a:cubicBezTo>
                        <a:pt x="105" y="0"/>
                        <a:pt x="103" y="2"/>
                        <a:pt x="103" y="5"/>
                      </a:cubicBezTo>
                      <a:cubicBezTo>
                        <a:pt x="103" y="20"/>
                        <a:pt x="103" y="20"/>
                        <a:pt x="103" y="20"/>
                      </a:cubicBezTo>
                      <a:cubicBezTo>
                        <a:pt x="91" y="20"/>
                        <a:pt x="91" y="20"/>
                        <a:pt x="91" y="20"/>
                      </a:cubicBezTo>
                      <a:cubicBezTo>
                        <a:pt x="88" y="20"/>
                        <a:pt x="86" y="22"/>
                        <a:pt x="86" y="25"/>
                      </a:cubicBezTo>
                      <a:cubicBezTo>
                        <a:pt x="86" y="38"/>
                        <a:pt x="86" y="38"/>
                        <a:pt x="86" y="38"/>
                      </a:cubicBezTo>
                      <a:cubicBezTo>
                        <a:pt x="75" y="38"/>
                        <a:pt x="75" y="38"/>
                        <a:pt x="75" y="38"/>
                      </a:cubicBezTo>
                      <a:cubicBezTo>
                        <a:pt x="72" y="38"/>
                        <a:pt x="70" y="40"/>
                        <a:pt x="70" y="42"/>
                      </a:cubicBezTo>
                      <a:cubicBezTo>
                        <a:pt x="70" y="92"/>
                        <a:pt x="70" y="92"/>
                        <a:pt x="70" y="92"/>
                      </a:cubicBezTo>
                      <a:cubicBezTo>
                        <a:pt x="0" y="92"/>
                        <a:pt x="0" y="92"/>
                        <a:pt x="0" y="92"/>
                      </a:cubicBezTo>
                      <a:cubicBezTo>
                        <a:pt x="0" y="100"/>
                        <a:pt x="0" y="100"/>
                        <a:pt x="0" y="100"/>
                      </a:cubicBezTo>
                      <a:cubicBezTo>
                        <a:pt x="70" y="100"/>
                        <a:pt x="70" y="100"/>
                        <a:pt x="70" y="100"/>
                      </a:cubicBezTo>
                      <a:cubicBezTo>
                        <a:pt x="70" y="211"/>
                        <a:pt x="70" y="211"/>
                        <a:pt x="70" y="211"/>
                      </a:cubicBezTo>
                      <a:cubicBezTo>
                        <a:pt x="70" y="213"/>
                        <a:pt x="72" y="215"/>
                        <a:pt x="75" y="215"/>
                      </a:cubicBezTo>
                      <a:cubicBezTo>
                        <a:pt x="77" y="215"/>
                        <a:pt x="79" y="213"/>
                        <a:pt x="79" y="211"/>
                      </a:cubicBezTo>
                      <a:cubicBezTo>
                        <a:pt x="79" y="46"/>
                        <a:pt x="79" y="46"/>
                        <a:pt x="79" y="46"/>
                      </a:cubicBezTo>
                      <a:cubicBezTo>
                        <a:pt x="136" y="46"/>
                        <a:pt x="136" y="46"/>
                        <a:pt x="136" y="46"/>
                      </a:cubicBezTo>
                      <a:cubicBezTo>
                        <a:pt x="136" y="184"/>
                        <a:pt x="136" y="184"/>
                        <a:pt x="136" y="184"/>
                      </a:cubicBezTo>
                      <a:cubicBezTo>
                        <a:pt x="99" y="184"/>
                        <a:pt x="99" y="184"/>
                        <a:pt x="99" y="184"/>
                      </a:cubicBezTo>
                      <a:cubicBezTo>
                        <a:pt x="97" y="184"/>
                        <a:pt x="95" y="186"/>
                        <a:pt x="95" y="189"/>
                      </a:cubicBezTo>
                      <a:cubicBezTo>
                        <a:pt x="95" y="259"/>
                        <a:pt x="95" y="259"/>
                        <a:pt x="95" y="259"/>
                      </a:cubicBezTo>
                      <a:cubicBezTo>
                        <a:pt x="104" y="259"/>
                        <a:pt x="104" y="259"/>
                        <a:pt x="104" y="259"/>
                      </a:cubicBezTo>
                      <a:cubicBezTo>
                        <a:pt x="104" y="193"/>
                        <a:pt x="104" y="193"/>
                        <a:pt x="104" y="193"/>
                      </a:cubicBezTo>
                      <a:cubicBezTo>
                        <a:pt x="140" y="193"/>
                        <a:pt x="140" y="193"/>
                        <a:pt x="140" y="193"/>
                      </a:cubicBezTo>
                      <a:cubicBezTo>
                        <a:pt x="140" y="193"/>
                        <a:pt x="140" y="193"/>
                        <a:pt x="140" y="193"/>
                      </a:cubicBezTo>
                      <a:cubicBezTo>
                        <a:pt x="185" y="193"/>
                        <a:pt x="185" y="193"/>
                        <a:pt x="185" y="193"/>
                      </a:cubicBezTo>
                      <a:cubicBezTo>
                        <a:pt x="185" y="193"/>
                        <a:pt x="186" y="193"/>
                        <a:pt x="186" y="193"/>
                      </a:cubicBezTo>
                      <a:cubicBezTo>
                        <a:pt x="204" y="193"/>
                        <a:pt x="204" y="193"/>
                        <a:pt x="204" y="193"/>
                      </a:cubicBezTo>
                      <a:cubicBezTo>
                        <a:pt x="204" y="234"/>
                        <a:pt x="204" y="234"/>
                        <a:pt x="204" y="234"/>
                      </a:cubicBezTo>
                      <a:cubicBezTo>
                        <a:pt x="203" y="234"/>
                        <a:pt x="203" y="234"/>
                        <a:pt x="203" y="234"/>
                      </a:cubicBezTo>
                      <a:cubicBezTo>
                        <a:pt x="202" y="234"/>
                        <a:pt x="201" y="234"/>
                        <a:pt x="199" y="234"/>
                      </a:cubicBezTo>
                      <a:cubicBezTo>
                        <a:pt x="199" y="234"/>
                        <a:pt x="199" y="234"/>
                        <a:pt x="199" y="234"/>
                      </a:cubicBezTo>
                      <a:cubicBezTo>
                        <a:pt x="198" y="235"/>
                        <a:pt x="197" y="235"/>
                        <a:pt x="196" y="235"/>
                      </a:cubicBezTo>
                      <a:cubicBezTo>
                        <a:pt x="196" y="235"/>
                        <a:pt x="195" y="235"/>
                        <a:pt x="195" y="236"/>
                      </a:cubicBezTo>
                      <a:cubicBezTo>
                        <a:pt x="194" y="236"/>
                        <a:pt x="193" y="236"/>
                        <a:pt x="192" y="237"/>
                      </a:cubicBezTo>
                      <a:cubicBezTo>
                        <a:pt x="192" y="237"/>
                        <a:pt x="192" y="237"/>
                        <a:pt x="192" y="237"/>
                      </a:cubicBezTo>
                      <a:cubicBezTo>
                        <a:pt x="191" y="238"/>
                        <a:pt x="190" y="238"/>
                        <a:pt x="189" y="239"/>
                      </a:cubicBezTo>
                      <a:cubicBezTo>
                        <a:pt x="188" y="239"/>
                        <a:pt x="188" y="239"/>
                        <a:pt x="188" y="239"/>
                      </a:cubicBezTo>
                      <a:cubicBezTo>
                        <a:pt x="187" y="240"/>
                        <a:pt x="186" y="241"/>
                        <a:pt x="186" y="241"/>
                      </a:cubicBezTo>
                      <a:cubicBezTo>
                        <a:pt x="185" y="241"/>
                        <a:pt x="185" y="242"/>
                        <a:pt x="185" y="242"/>
                      </a:cubicBezTo>
                      <a:cubicBezTo>
                        <a:pt x="184" y="243"/>
                        <a:pt x="183" y="243"/>
                        <a:pt x="183" y="244"/>
                      </a:cubicBezTo>
                      <a:cubicBezTo>
                        <a:pt x="183" y="244"/>
                        <a:pt x="183" y="244"/>
                        <a:pt x="183" y="244"/>
                      </a:cubicBezTo>
                      <a:cubicBezTo>
                        <a:pt x="182" y="245"/>
                        <a:pt x="181" y="246"/>
                        <a:pt x="180" y="247"/>
                      </a:cubicBezTo>
                      <a:cubicBezTo>
                        <a:pt x="180" y="248"/>
                        <a:pt x="180" y="248"/>
                        <a:pt x="180" y="248"/>
                      </a:cubicBezTo>
                      <a:cubicBezTo>
                        <a:pt x="179" y="249"/>
                        <a:pt x="179" y="250"/>
                        <a:pt x="179" y="251"/>
                      </a:cubicBezTo>
                      <a:cubicBezTo>
                        <a:pt x="178" y="251"/>
                        <a:pt x="178" y="251"/>
                        <a:pt x="178" y="251"/>
                      </a:cubicBezTo>
                      <a:cubicBezTo>
                        <a:pt x="178" y="251"/>
                        <a:pt x="178" y="251"/>
                        <a:pt x="178" y="251"/>
                      </a:cubicBezTo>
                      <a:cubicBezTo>
                        <a:pt x="177" y="250"/>
                        <a:pt x="177" y="250"/>
                        <a:pt x="176" y="249"/>
                      </a:cubicBezTo>
                      <a:cubicBezTo>
                        <a:pt x="176" y="249"/>
                        <a:pt x="175" y="249"/>
                        <a:pt x="175" y="249"/>
                      </a:cubicBezTo>
                      <a:cubicBezTo>
                        <a:pt x="175" y="249"/>
                        <a:pt x="174" y="248"/>
                        <a:pt x="174" y="248"/>
                      </a:cubicBezTo>
                      <a:cubicBezTo>
                        <a:pt x="173" y="248"/>
                        <a:pt x="173" y="248"/>
                        <a:pt x="173" y="248"/>
                      </a:cubicBezTo>
                      <a:cubicBezTo>
                        <a:pt x="173" y="248"/>
                        <a:pt x="173" y="248"/>
                        <a:pt x="173" y="248"/>
                      </a:cubicBezTo>
                      <a:cubicBezTo>
                        <a:pt x="173" y="233"/>
                        <a:pt x="173" y="233"/>
                        <a:pt x="173" y="233"/>
                      </a:cubicBezTo>
                      <a:cubicBezTo>
                        <a:pt x="180" y="233"/>
                        <a:pt x="180" y="233"/>
                        <a:pt x="180" y="233"/>
                      </a:cubicBezTo>
                      <a:cubicBezTo>
                        <a:pt x="181" y="233"/>
                        <a:pt x="182" y="232"/>
                        <a:pt x="182" y="230"/>
                      </a:cubicBezTo>
                      <a:cubicBezTo>
                        <a:pt x="182" y="229"/>
                        <a:pt x="181" y="228"/>
                        <a:pt x="180" y="228"/>
                      </a:cubicBezTo>
                      <a:cubicBezTo>
                        <a:pt x="128" y="228"/>
                        <a:pt x="128" y="228"/>
                        <a:pt x="128" y="228"/>
                      </a:cubicBezTo>
                      <a:cubicBezTo>
                        <a:pt x="126" y="228"/>
                        <a:pt x="125" y="229"/>
                        <a:pt x="125" y="230"/>
                      </a:cubicBezTo>
                      <a:cubicBezTo>
                        <a:pt x="125" y="232"/>
                        <a:pt x="126" y="233"/>
                        <a:pt x="128" y="233"/>
                      </a:cubicBezTo>
                      <a:cubicBezTo>
                        <a:pt x="135" y="233"/>
                        <a:pt x="135" y="233"/>
                        <a:pt x="135" y="233"/>
                      </a:cubicBezTo>
                      <a:cubicBezTo>
                        <a:pt x="135" y="259"/>
                        <a:pt x="135" y="259"/>
                        <a:pt x="135" y="259"/>
                      </a:cubicBezTo>
                      <a:cubicBezTo>
                        <a:pt x="139" y="259"/>
                        <a:pt x="139" y="259"/>
                        <a:pt x="139" y="259"/>
                      </a:cubicBezTo>
                      <a:cubicBezTo>
                        <a:pt x="139" y="233"/>
                        <a:pt x="139" y="233"/>
                        <a:pt x="139" y="233"/>
                      </a:cubicBezTo>
                      <a:cubicBezTo>
                        <a:pt x="168" y="233"/>
                        <a:pt x="168" y="233"/>
                        <a:pt x="168" y="233"/>
                      </a:cubicBezTo>
                      <a:cubicBezTo>
                        <a:pt x="168" y="247"/>
                        <a:pt x="168" y="247"/>
                        <a:pt x="168" y="247"/>
                      </a:cubicBezTo>
                      <a:cubicBezTo>
                        <a:pt x="168" y="247"/>
                        <a:pt x="167" y="247"/>
                        <a:pt x="167" y="247"/>
                      </a:cubicBezTo>
                      <a:cubicBezTo>
                        <a:pt x="167" y="247"/>
                        <a:pt x="167" y="247"/>
                        <a:pt x="167" y="247"/>
                      </a:cubicBezTo>
                      <a:cubicBezTo>
                        <a:pt x="167" y="247"/>
                        <a:pt x="167" y="247"/>
                        <a:pt x="167" y="247"/>
                      </a:cubicBezTo>
                      <a:cubicBezTo>
                        <a:pt x="167" y="247"/>
                        <a:pt x="167" y="247"/>
                        <a:pt x="167" y="247"/>
                      </a:cubicBezTo>
                      <a:cubicBezTo>
                        <a:pt x="166" y="247"/>
                        <a:pt x="165" y="247"/>
                        <a:pt x="164" y="247"/>
                      </a:cubicBezTo>
                      <a:cubicBezTo>
                        <a:pt x="164" y="247"/>
                        <a:pt x="164" y="247"/>
                        <a:pt x="163" y="247"/>
                      </a:cubicBezTo>
                      <a:cubicBezTo>
                        <a:pt x="163" y="247"/>
                        <a:pt x="162" y="247"/>
                        <a:pt x="161" y="247"/>
                      </a:cubicBezTo>
                      <a:cubicBezTo>
                        <a:pt x="161" y="248"/>
                        <a:pt x="161" y="248"/>
                        <a:pt x="161" y="248"/>
                      </a:cubicBezTo>
                      <a:cubicBezTo>
                        <a:pt x="160" y="248"/>
                        <a:pt x="159" y="248"/>
                        <a:pt x="158" y="249"/>
                      </a:cubicBezTo>
                      <a:cubicBezTo>
                        <a:pt x="158" y="249"/>
                        <a:pt x="158" y="249"/>
                        <a:pt x="158" y="249"/>
                      </a:cubicBezTo>
                      <a:cubicBezTo>
                        <a:pt x="157" y="249"/>
                        <a:pt x="157" y="250"/>
                        <a:pt x="156" y="250"/>
                      </a:cubicBezTo>
                      <a:cubicBezTo>
                        <a:pt x="156" y="250"/>
                        <a:pt x="156" y="250"/>
                        <a:pt x="156" y="250"/>
                      </a:cubicBezTo>
                      <a:cubicBezTo>
                        <a:pt x="155" y="251"/>
                        <a:pt x="155" y="251"/>
                        <a:pt x="154" y="252"/>
                      </a:cubicBezTo>
                      <a:cubicBezTo>
                        <a:pt x="154" y="252"/>
                        <a:pt x="154" y="252"/>
                        <a:pt x="154" y="253"/>
                      </a:cubicBezTo>
                      <a:cubicBezTo>
                        <a:pt x="153" y="253"/>
                        <a:pt x="153" y="254"/>
                        <a:pt x="152" y="254"/>
                      </a:cubicBezTo>
                      <a:cubicBezTo>
                        <a:pt x="152" y="254"/>
                        <a:pt x="152" y="255"/>
                        <a:pt x="152" y="255"/>
                      </a:cubicBezTo>
                      <a:cubicBezTo>
                        <a:pt x="152" y="256"/>
                        <a:pt x="151" y="256"/>
                        <a:pt x="151" y="256"/>
                      </a:cubicBezTo>
                      <a:cubicBezTo>
                        <a:pt x="151" y="257"/>
                        <a:pt x="151" y="258"/>
                        <a:pt x="150" y="258"/>
                      </a:cubicBezTo>
                      <a:cubicBezTo>
                        <a:pt x="150" y="259"/>
                        <a:pt x="150" y="259"/>
                        <a:pt x="150" y="259"/>
                      </a:cubicBezTo>
                      <a:cubicBezTo>
                        <a:pt x="150" y="259"/>
                        <a:pt x="150" y="259"/>
                        <a:pt x="150" y="259"/>
                      </a:cubicBezTo>
                      <a:cubicBezTo>
                        <a:pt x="159" y="259"/>
                        <a:pt x="159" y="259"/>
                        <a:pt x="159" y="259"/>
                      </a:cubicBezTo>
                      <a:cubicBezTo>
                        <a:pt x="159" y="259"/>
                        <a:pt x="159" y="259"/>
                        <a:pt x="160" y="259"/>
                      </a:cubicBezTo>
                      <a:cubicBezTo>
                        <a:pt x="160" y="259"/>
                        <a:pt x="160" y="258"/>
                        <a:pt x="160" y="258"/>
                      </a:cubicBezTo>
                      <a:cubicBezTo>
                        <a:pt x="161" y="258"/>
                        <a:pt x="161" y="258"/>
                        <a:pt x="161" y="258"/>
                      </a:cubicBezTo>
                      <a:cubicBezTo>
                        <a:pt x="161" y="257"/>
                        <a:pt x="161" y="257"/>
                        <a:pt x="162" y="257"/>
                      </a:cubicBezTo>
                      <a:cubicBezTo>
                        <a:pt x="162" y="257"/>
                        <a:pt x="162" y="257"/>
                        <a:pt x="162" y="257"/>
                      </a:cubicBezTo>
                      <a:cubicBezTo>
                        <a:pt x="162" y="256"/>
                        <a:pt x="163" y="256"/>
                        <a:pt x="163" y="256"/>
                      </a:cubicBezTo>
                      <a:cubicBezTo>
                        <a:pt x="163" y="256"/>
                        <a:pt x="163" y="256"/>
                        <a:pt x="163" y="256"/>
                      </a:cubicBezTo>
                      <a:cubicBezTo>
                        <a:pt x="164" y="256"/>
                        <a:pt x="164" y="256"/>
                        <a:pt x="165" y="255"/>
                      </a:cubicBezTo>
                      <a:cubicBezTo>
                        <a:pt x="165" y="255"/>
                        <a:pt x="165" y="255"/>
                        <a:pt x="165" y="255"/>
                      </a:cubicBezTo>
                      <a:cubicBezTo>
                        <a:pt x="166" y="255"/>
                        <a:pt x="166" y="255"/>
                        <a:pt x="167" y="255"/>
                      </a:cubicBezTo>
                      <a:cubicBezTo>
                        <a:pt x="168" y="255"/>
                        <a:pt x="168" y="255"/>
                        <a:pt x="169" y="255"/>
                      </a:cubicBezTo>
                      <a:cubicBezTo>
                        <a:pt x="169" y="256"/>
                        <a:pt x="169" y="256"/>
                        <a:pt x="169" y="256"/>
                      </a:cubicBezTo>
                      <a:cubicBezTo>
                        <a:pt x="171" y="256"/>
                        <a:pt x="173" y="258"/>
                        <a:pt x="174" y="259"/>
                      </a:cubicBezTo>
                      <a:cubicBezTo>
                        <a:pt x="185" y="259"/>
                        <a:pt x="185" y="259"/>
                        <a:pt x="185" y="259"/>
                      </a:cubicBezTo>
                      <a:cubicBezTo>
                        <a:pt x="186" y="252"/>
                        <a:pt x="191" y="246"/>
                        <a:pt x="198" y="244"/>
                      </a:cubicBezTo>
                      <a:cubicBezTo>
                        <a:pt x="198" y="244"/>
                        <a:pt x="198" y="243"/>
                        <a:pt x="198" y="243"/>
                      </a:cubicBezTo>
                      <a:cubicBezTo>
                        <a:pt x="199" y="243"/>
                        <a:pt x="199" y="243"/>
                        <a:pt x="200" y="243"/>
                      </a:cubicBezTo>
                      <a:cubicBezTo>
                        <a:pt x="200" y="243"/>
                        <a:pt x="200" y="243"/>
                        <a:pt x="200" y="243"/>
                      </a:cubicBezTo>
                      <a:cubicBezTo>
                        <a:pt x="201" y="243"/>
                        <a:pt x="201" y="243"/>
                        <a:pt x="202" y="243"/>
                      </a:cubicBezTo>
                      <a:cubicBezTo>
                        <a:pt x="202" y="242"/>
                        <a:pt x="202" y="242"/>
                        <a:pt x="203" y="242"/>
                      </a:cubicBezTo>
                      <a:cubicBezTo>
                        <a:pt x="203" y="242"/>
                        <a:pt x="203" y="242"/>
                        <a:pt x="204" y="242"/>
                      </a:cubicBezTo>
                      <a:cubicBezTo>
                        <a:pt x="204" y="242"/>
                        <a:pt x="205" y="242"/>
                        <a:pt x="205" y="242"/>
                      </a:cubicBezTo>
                      <a:cubicBezTo>
                        <a:pt x="206" y="242"/>
                        <a:pt x="206" y="242"/>
                        <a:pt x="206" y="242"/>
                      </a:cubicBezTo>
                      <a:cubicBezTo>
                        <a:pt x="206" y="242"/>
                        <a:pt x="207" y="242"/>
                        <a:pt x="207" y="242"/>
                      </a:cubicBezTo>
                      <a:cubicBezTo>
                        <a:pt x="207" y="242"/>
                        <a:pt x="207" y="242"/>
                        <a:pt x="207" y="242"/>
                      </a:cubicBezTo>
                      <a:cubicBezTo>
                        <a:pt x="207" y="242"/>
                        <a:pt x="207" y="242"/>
                        <a:pt x="208" y="242"/>
                      </a:cubicBezTo>
                      <a:cubicBezTo>
                        <a:pt x="217" y="243"/>
                        <a:pt x="225" y="250"/>
                        <a:pt x="227" y="259"/>
                      </a:cubicBezTo>
                      <a:lnTo>
                        <a:pt x="236" y="259"/>
                      </a:lnTo>
                      <a:close/>
                      <a:moveTo>
                        <a:pt x="120" y="38"/>
                      </a:moveTo>
                      <a:cubicBezTo>
                        <a:pt x="95" y="38"/>
                        <a:pt x="95" y="38"/>
                        <a:pt x="95" y="38"/>
                      </a:cubicBezTo>
                      <a:cubicBezTo>
                        <a:pt x="95" y="29"/>
                        <a:pt x="95" y="29"/>
                        <a:pt x="95" y="29"/>
                      </a:cubicBezTo>
                      <a:cubicBezTo>
                        <a:pt x="120" y="29"/>
                        <a:pt x="120" y="29"/>
                        <a:pt x="120" y="29"/>
                      </a:cubicBezTo>
                      <a:lnTo>
                        <a:pt x="120" y="38"/>
                      </a:lnTo>
                      <a:close/>
                      <a:moveTo>
                        <a:pt x="181" y="184"/>
                      </a:moveTo>
                      <a:cubicBezTo>
                        <a:pt x="145" y="184"/>
                        <a:pt x="145" y="184"/>
                        <a:pt x="145" y="184"/>
                      </a:cubicBezTo>
                      <a:cubicBezTo>
                        <a:pt x="145" y="75"/>
                        <a:pt x="145" y="75"/>
                        <a:pt x="145" y="75"/>
                      </a:cubicBezTo>
                      <a:cubicBezTo>
                        <a:pt x="181" y="75"/>
                        <a:pt x="181" y="75"/>
                        <a:pt x="181" y="75"/>
                      </a:cubicBezTo>
                      <a:lnTo>
                        <a:pt x="181" y="184"/>
                      </a:lnTo>
                      <a:close/>
                    </a:path>
                  </a:pathLst>
                </a:custGeom>
                <a:grpFill/>
                <a:ln w="9525">
                  <a:noFill/>
                  <a:round/>
                </a:ln>
              </p:spPr>
              <p:txBody>
                <a:bodyPr vert="horz" wrap="square" lIns="121920" tIns="60960" rIns="121920" bIns="60960" numCol="1" anchor="t" anchorCtr="0" compatLnSpc="1"/>
                <a:lstStyle/>
                <a:p>
                  <a:pPr defTabSz="1219200" hangingPunct="1"/>
                  <a:endParaRPr lang="zh-CN" altLang="en-US" kern="1200">
                    <a:solidFill>
                      <a:prstClr val="black"/>
                    </a:solidFill>
                    <a:latin typeface="Arial" panose="020B0604020202020204" pitchFamily="34" charset="0"/>
                    <a:cs typeface="Arial" panose="020B0604020202020204" pitchFamily="34" charset="0"/>
                  </a:endParaRPr>
                </a:p>
              </p:txBody>
            </p:sp>
          </p:grpSp>
        </p:grpSp>
      </p:grpSp>
      <p:grpSp>
        <p:nvGrpSpPr>
          <p:cNvPr id="5" name="组合 4"/>
          <p:cNvGrpSpPr/>
          <p:nvPr/>
        </p:nvGrpSpPr>
        <p:grpSpPr>
          <a:xfrm>
            <a:off x="4327878" y="4465187"/>
            <a:ext cx="3520722" cy="1345403"/>
            <a:chOff x="3275147" y="2842299"/>
            <a:chExt cx="3476156" cy="1651157"/>
          </a:xfrm>
        </p:grpSpPr>
        <p:pic>
          <p:nvPicPr>
            <p:cNvPr id="6" name="Picture 30" descr="C:\Users\Administrator\Desktop\guang.png"/>
            <p:cNvPicPr>
              <a:picLocks noChangeAspect="1" noChangeArrowheads="1"/>
            </p:cNvPicPr>
            <p:nvPr/>
          </p:nvPicPr>
          <p:blipFill>
            <a:blip r:embed="rId3" cstate="email"/>
            <a:srcRect/>
            <a:stretch>
              <a:fillRect/>
            </a:stretch>
          </p:blipFill>
          <p:spPr bwMode="auto">
            <a:xfrm rot="7409239">
              <a:off x="2631385" y="3486061"/>
              <a:ext cx="1651157" cy="363634"/>
            </a:xfrm>
            <a:prstGeom prst="rect">
              <a:avLst/>
            </a:prstGeom>
            <a:noFill/>
            <a:ln w="9525">
              <a:noFill/>
              <a:miter lim="800000"/>
              <a:headEnd/>
              <a:tailEnd/>
            </a:ln>
          </p:spPr>
        </p:pic>
        <p:pic>
          <p:nvPicPr>
            <p:cNvPr id="7" name="Picture 30" descr="C:\Users\Administrator\Desktop\guang.png"/>
            <p:cNvPicPr>
              <a:picLocks noChangeAspect="1" noChangeArrowheads="1"/>
            </p:cNvPicPr>
            <p:nvPr/>
          </p:nvPicPr>
          <p:blipFill>
            <a:blip r:embed="rId3" cstate="email"/>
            <a:srcRect/>
            <a:stretch>
              <a:fillRect/>
            </a:stretch>
          </p:blipFill>
          <p:spPr bwMode="auto">
            <a:xfrm rot="14214337" flipH="1">
              <a:off x="5826239" y="3550218"/>
              <a:ext cx="1486493" cy="363634"/>
            </a:xfrm>
            <a:prstGeom prst="rect">
              <a:avLst/>
            </a:prstGeom>
            <a:noFill/>
            <a:ln w="9525">
              <a:noFill/>
              <a:miter lim="800000"/>
              <a:headEnd/>
              <a:tailEnd/>
            </a:ln>
          </p:spPr>
        </p:pic>
      </p:grpSp>
      <p:sp>
        <p:nvSpPr>
          <p:cNvPr id="78" name="Freeform 111"/>
          <p:cNvSpPr>
            <a:spLocks noEditPoints="1"/>
          </p:cNvSpPr>
          <p:nvPr/>
        </p:nvSpPr>
        <p:spPr bwMode="auto">
          <a:xfrm>
            <a:off x="6997491" y="2738545"/>
            <a:ext cx="579125" cy="303517"/>
          </a:xfrm>
          <a:custGeom>
            <a:avLst/>
            <a:gdLst/>
            <a:ahLst/>
            <a:cxnLst>
              <a:cxn ang="0">
                <a:pos x="15565" y="4694"/>
              </a:cxn>
              <a:cxn ang="0">
                <a:pos x="14497" y="6534"/>
              </a:cxn>
              <a:cxn ang="0">
                <a:pos x="14278" y="7070"/>
              </a:cxn>
              <a:cxn ang="0">
                <a:pos x="13902" y="7499"/>
              </a:cxn>
              <a:cxn ang="0">
                <a:pos x="13403" y="7782"/>
              </a:cxn>
              <a:cxn ang="0">
                <a:pos x="12819" y="7885"/>
              </a:cxn>
              <a:cxn ang="0">
                <a:pos x="12234" y="7782"/>
              </a:cxn>
              <a:cxn ang="0">
                <a:pos x="11735" y="7499"/>
              </a:cxn>
              <a:cxn ang="0">
                <a:pos x="11357" y="7070"/>
              </a:cxn>
              <a:cxn ang="0">
                <a:pos x="11139" y="6534"/>
              </a:cxn>
              <a:cxn ang="0">
                <a:pos x="5630" y="6366"/>
              </a:cxn>
              <a:cxn ang="0">
                <a:pos x="5464" y="6926"/>
              </a:cxn>
              <a:cxn ang="0">
                <a:pos x="5129" y="7390"/>
              </a:cxn>
              <a:cxn ang="0">
                <a:pos x="4661" y="7718"/>
              </a:cxn>
              <a:cxn ang="0">
                <a:pos x="4097" y="7877"/>
              </a:cxn>
              <a:cxn ang="0">
                <a:pos x="3499" y="7831"/>
              </a:cxn>
              <a:cxn ang="0">
                <a:pos x="2971" y="7596"/>
              </a:cxn>
              <a:cxn ang="0">
                <a:pos x="2556" y="7205"/>
              </a:cxn>
              <a:cxn ang="0">
                <a:pos x="2288" y="6695"/>
              </a:cxn>
              <a:cxn ang="0">
                <a:pos x="0" y="6192"/>
              </a:cxn>
              <a:cxn ang="0">
                <a:pos x="12951" y="5299"/>
              </a:cxn>
              <a:cxn ang="0">
                <a:pos x="13234" y="5395"/>
              </a:cxn>
              <a:cxn ang="0">
                <a:pos x="13465" y="5576"/>
              </a:cxn>
              <a:cxn ang="0">
                <a:pos x="13623" y="5823"/>
              </a:cxn>
              <a:cxn ang="0">
                <a:pos x="13691" y="6119"/>
              </a:cxn>
              <a:cxn ang="0">
                <a:pos x="13653" y="6424"/>
              </a:cxn>
              <a:cxn ang="0">
                <a:pos x="13518" y="6687"/>
              </a:cxn>
              <a:cxn ang="0">
                <a:pos x="13306" y="6889"/>
              </a:cxn>
              <a:cxn ang="0">
                <a:pos x="13036" y="7012"/>
              </a:cxn>
              <a:cxn ang="0">
                <a:pos x="12729" y="7034"/>
              </a:cxn>
              <a:cxn ang="0">
                <a:pos x="12440" y="6952"/>
              </a:cxn>
              <a:cxn ang="0">
                <a:pos x="12201" y="6782"/>
              </a:cxn>
              <a:cxn ang="0">
                <a:pos x="12031" y="6542"/>
              </a:cxn>
              <a:cxn ang="0">
                <a:pos x="11949" y="6253"/>
              </a:cxn>
              <a:cxn ang="0">
                <a:pos x="11972" y="5946"/>
              </a:cxn>
              <a:cxn ang="0">
                <a:pos x="12094" y="5675"/>
              </a:cxn>
              <a:cxn ang="0">
                <a:pos x="12296" y="5463"/>
              </a:cxn>
              <a:cxn ang="0">
                <a:pos x="12559" y="5328"/>
              </a:cxn>
              <a:cxn ang="0">
                <a:pos x="3923" y="5289"/>
              </a:cxn>
              <a:cxn ang="0">
                <a:pos x="4224" y="5342"/>
              </a:cxn>
              <a:cxn ang="0">
                <a:pos x="4479" y="5489"/>
              </a:cxn>
              <a:cxn ang="0">
                <a:pos x="4670" y="5711"/>
              </a:cxn>
              <a:cxn ang="0">
                <a:pos x="4779" y="5988"/>
              </a:cxn>
              <a:cxn ang="0">
                <a:pos x="4787" y="6297"/>
              </a:cxn>
              <a:cxn ang="0">
                <a:pos x="4691" y="6580"/>
              </a:cxn>
              <a:cxn ang="0">
                <a:pos x="4510" y="6811"/>
              </a:cxn>
              <a:cxn ang="0">
                <a:pos x="4263" y="6969"/>
              </a:cxn>
              <a:cxn ang="0">
                <a:pos x="3968" y="7037"/>
              </a:cxn>
              <a:cxn ang="0">
                <a:pos x="3664" y="6999"/>
              </a:cxn>
              <a:cxn ang="0">
                <a:pos x="3401" y="6864"/>
              </a:cxn>
              <a:cxn ang="0">
                <a:pos x="3199" y="6652"/>
              </a:cxn>
              <a:cxn ang="0">
                <a:pos x="3077" y="6382"/>
              </a:cxn>
              <a:cxn ang="0">
                <a:pos x="3054" y="6074"/>
              </a:cxn>
              <a:cxn ang="0">
                <a:pos x="3136" y="5785"/>
              </a:cxn>
              <a:cxn ang="0">
                <a:pos x="3306" y="5545"/>
              </a:cxn>
              <a:cxn ang="0">
                <a:pos x="3545" y="5375"/>
              </a:cxn>
              <a:cxn ang="0">
                <a:pos x="3834" y="5293"/>
              </a:cxn>
              <a:cxn ang="0">
                <a:pos x="4469" y="944"/>
              </a:cxn>
            </a:cxnLst>
            <a:rect l="0" t="0" r="r" b="b"/>
            <a:pathLst>
              <a:path w="16454" h="7885">
                <a:moveTo>
                  <a:pt x="889" y="3618"/>
                </a:moveTo>
                <a:lnTo>
                  <a:pt x="2425" y="2994"/>
                </a:lnTo>
                <a:lnTo>
                  <a:pt x="4207" y="61"/>
                </a:lnTo>
                <a:lnTo>
                  <a:pt x="10146" y="0"/>
                </a:lnTo>
                <a:lnTo>
                  <a:pt x="11966" y="2775"/>
                </a:lnTo>
                <a:lnTo>
                  <a:pt x="15565" y="3618"/>
                </a:lnTo>
                <a:lnTo>
                  <a:pt x="15565" y="4694"/>
                </a:lnTo>
                <a:lnTo>
                  <a:pt x="16454" y="4694"/>
                </a:lnTo>
                <a:lnTo>
                  <a:pt x="16454" y="6192"/>
                </a:lnTo>
                <a:lnTo>
                  <a:pt x="14537" y="6192"/>
                </a:lnTo>
                <a:lnTo>
                  <a:pt x="14533" y="6279"/>
                </a:lnTo>
                <a:lnTo>
                  <a:pt x="14525" y="6366"/>
                </a:lnTo>
                <a:lnTo>
                  <a:pt x="14513" y="6450"/>
                </a:lnTo>
                <a:lnTo>
                  <a:pt x="14497" y="6534"/>
                </a:lnTo>
                <a:lnTo>
                  <a:pt x="14476" y="6615"/>
                </a:lnTo>
                <a:lnTo>
                  <a:pt x="14453" y="6695"/>
                </a:lnTo>
                <a:lnTo>
                  <a:pt x="14425" y="6775"/>
                </a:lnTo>
                <a:lnTo>
                  <a:pt x="14393" y="6851"/>
                </a:lnTo>
                <a:lnTo>
                  <a:pt x="14358" y="6926"/>
                </a:lnTo>
                <a:lnTo>
                  <a:pt x="14320" y="6999"/>
                </a:lnTo>
                <a:lnTo>
                  <a:pt x="14278" y="7070"/>
                </a:lnTo>
                <a:lnTo>
                  <a:pt x="14234" y="7139"/>
                </a:lnTo>
                <a:lnTo>
                  <a:pt x="14185" y="7205"/>
                </a:lnTo>
                <a:lnTo>
                  <a:pt x="14134" y="7269"/>
                </a:lnTo>
                <a:lnTo>
                  <a:pt x="14081" y="7331"/>
                </a:lnTo>
                <a:lnTo>
                  <a:pt x="14023" y="7390"/>
                </a:lnTo>
                <a:lnTo>
                  <a:pt x="13963" y="7445"/>
                </a:lnTo>
                <a:lnTo>
                  <a:pt x="13902" y="7499"/>
                </a:lnTo>
                <a:lnTo>
                  <a:pt x="13837" y="7549"/>
                </a:lnTo>
                <a:lnTo>
                  <a:pt x="13770" y="7596"/>
                </a:lnTo>
                <a:lnTo>
                  <a:pt x="13700" y="7640"/>
                </a:lnTo>
                <a:lnTo>
                  <a:pt x="13629" y="7681"/>
                </a:lnTo>
                <a:lnTo>
                  <a:pt x="13556" y="7718"/>
                </a:lnTo>
                <a:lnTo>
                  <a:pt x="13480" y="7752"/>
                </a:lnTo>
                <a:lnTo>
                  <a:pt x="13403" y="7782"/>
                </a:lnTo>
                <a:lnTo>
                  <a:pt x="13324" y="7809"/>
                </a:lnTo>
                <a:lnTo>
                  <a:pt x="13242" y="7831"/>
                </a:lnTo>
                <a:lnTo>
                  <a:pt x="13161" y="7851"/>
                </a:lnTo>
                <a:lnTo>
                  <a:pt x="13077" y="7865"/>
                </a:lnTo>
                <a:lnTo>
                  <a:pt x="12991" y="7877"/>
                </a:lnTo>
                <a:lnTo>
                  <a:pt x="12906" y="7883"/>
                </a:lnTo>
                <a:lnTo>
                  <a:pt x="12819" y="7885"/>
                </a:lnTo>
                <a:lnTo>
                  <a:pt x="12731" y="7883"/>
                </a:lnTo>
                <a:lnTo>
                  <a:pt x="12645" y="7877"/>
                </a:lnTo>
                <a:lnTo>
                  <a:pt x="12560" y="7865"/>
                </a:lnTo>
                <a:lnTo>
                  <a:pt x="12476" y="7851"/>
                </a:lnTo>
                <a:lnTo>
                  <a:pt x="12393" y="7831"/>
                </a:lnTo>
                <a:lnTo>
                  <a:pt x="12313" y="7809"/>
                </a:lnTo>
                <a:lnTo>
                  <a:pt x="12234" y="7782"/>
                </a:lnTo>
                <a:lnTo>
                  <a:pt x="12156" y="7752"/>
                </a:lnTo>
                <a:lnTo>
                  <a:pt x="12080" y="7718"/>
                </a:lnTo>
                <a:lnTo>
                  <a:pt x="12007" y="7681"/>
                </a:lnTo>
                <a:lnTo>
                  <a:pt x="11935" y="7640"/>
                </a:lnTo>
                <a:lnTo>
                  <a:pt x="11866" y="7596"/>
                </a:lnTo>
                <a:lnTo>
                  <a:pt x="11800" y="7549"/>
                </a:lnTo>
                <a:lnTo>
                  <a:pt x="11735" y="7499"/>
                </a:lnTo>
                <a:lnTo>
                  <a:pt x="11672" y="7445"/>
                </a:lnTo>
                <a:lnTo>
                  <a:pt x="11613" y="7390"/>
                </a:lnTo>
                <a:lnTo>
                  <a:pt x="11556" y="7331"/>
                </a:lnTo>
                <a:lnTo>
                  <a:pt x="11502" y="7269"/>
                </a:lnTo>
                <a:lnTo>
                  <a:pt x="11451" y="7205"/>
                </a:lnTo>
                <a:lnTo>
                  <a:pt x="11403" y="7139"/>
                </a:lnTo>
                <a:lnTo>
                  <a:pt x="11357" y="7070"/>
                </a:lnTo>
                <a:lnTo>
                  <a:pt x="11316" y="6999"/>
                </a:lnTo>
                <a:lnTo>
                  <a:pt x="11277" y="6926"/>
                </a:lnTo>
                <a:lnTo>
                  <a:pt x="11242" y="6851"/>
                </a:lnTo>
                <a:lnTo>
                  <a:pt x="11211" y="6775"/>
                </a:lnTo>
                <a:lnTo>
                  <a:pt x="11184" y="6695"/>
                </a:lnTo>
                <a:lnTo>
                  <a:pt x="11159" y="6615"/>
                </a:lnTo>
                <a:lnTo>
                  <a:pt x="11139" y="6534"/>
                </a:lnTo>
                <a:lnTo>
                  <a:pt x="11123" y="6450"/>
                </a:lnTo>
                <a:lnTo>
                  <a:pt x="11111" y="6366"/>
                </a:lnTo>
                <a:lnTo>
                  <a:pt x="11103" y="6279"/>
                </a:lnTo>
                <a:lnTo>
                  <a:pt x="11099" y="6192"/>
                </a:lnTo>
                <a:lnTo>
                  <a:pt x="5642" y="6192"/>
                </a:lnTo>
                <a:lnTo>
                  <a:pt x="5639" y="6279"/>
                </a:lnTo>
                <a:lnTo>
                  <a:pt x="5630" y="6366"/>
                </a:lnTo>
                <a:lnTo>
                  <a:pt x="5618" y="6450"/>
                </a:lnTo>
                <a:lnTo>
                  <a:pt x="5602" y="6534"/>
                </a:lnTo>
                <a:lnTo>
                  <a:pt x="5582" y="6615"/>
                </a:lnTo>
                <a:lnTo>
                  <a:pt x="5557" y="6695"/>
                </a:lnTo>
                <a:lnTo>
                  <a:pt x="5530" y="6775"/>
                </a:lnTo>
                <a:lnTo>
                  <a:pt x="5499" y="6851"/>
                </a:lnTo>
                <a:lnTo>
                  <a:pt x="5464" y="6926"/>
                </a:lnTo>
                <a:lnTo>
                  <a:pt x="5425" y="6999"/>
                </a:lnTo>
                <a:lnTo>
                  <a:pt x="5384" y="7070"/>
                </a:lnTo>
                <a:lnTo>
                  <a:pt x="5338" y="7139"/>
                </a:lnTo>
                <a:lnTo>
                  <a:pt x="5290" y="7205"/>
                </a:lnTo>
                <a:lnTo>
                  <a:pt x="5240" y="7269"/>
                </a:lnTo>
                <a:lnTo>
                  <a:pt x="5185" y="7331"/>
                </a:lnTo>
                <a:lnTo>
                  <a:pt x="5129" y="7390"/>
                </a:lnTo>
                <a:lnTo>
                  <a:pt x="5069" y="7445"/>
                </a:lnTo>
                <a:lnTo>
                  <a:pt x="5006" y="7499"/>
                </a:lnTo>
                <a:lnTo>
                  <a:pt x="4942" y="7549"/>
                </a:lnTo>
                <a:lnTo>
                  <a:pt x="4874" y="7596"/>
                </a:lnTo>
                <a:lnTo>
                  <a:pt x="4806" y="7640"/>
                </a:lnTo>
                <a:lnTo>
                  <a:pt x="4734" y="7681"/>
                </a:lnTo>
                <a:lnTo>
                  <a:pt x="4661" y="7718"/>
                </a:lnTo>
                <a:lnTo>
                  <a:pt x="4586" y="7752"/>
                </a:lnTo>
                <a:lnTo>
                  <a:pt x="4507" y="7782"/>
                </a:lnTo>
                <a:lnTo>
                  <a:pt x="4428" y="7809"/>
                </a:lnTo>
                <a:lnTo>
                  <a:pt x="4348" y="7831"/>
                </a:lnTo>
                <a:lnTo>
                  <a:pt x="4266" y="7851"/>
                </a:lnTo>
                <a:lnTo>
                  <a:pt x="4182" y="7865"/>
                </a:lnTo>
                <a:lnTo>
                  <a:pt x="4097" y="7877"/>
                </a:lnTo>
                <a:lnTo>
                  <a:pt x="4011" y="7883"/>
                </a:lnTo>
                <a:lnTo>
                  <a:pt x="3923" y="7885"/>
                </a:lnTo>
                <a:lnTo>
                  <a:pt x="3836" y="7883"/>
                </a:lnTo>
                <a:lnTo>
                  <a:pt x="3749" y="7877"/>
                </a:lnTo>
                <a:lnTo>
                  <a:pt x="3664" y="7865"/>
                </a:lnTo>
                <a:lnTo>
                  <a:pt x="3581" y="7851"/>
                </a:lnTo>
                <a:lnTo>
                  <a:pt x="3499" y="7831"/>
                </a:lnTo>
                <a:lnTo>
                  <a:pt x="3417" y="7809"/>
                </a:lnTo>
                <a:lnTo>
                  <a:pt x="3339" y="7782"/>
                </a:lnTo>
                <a:lnTo>
                  <a:pt x="3261" y="7752"/>
                </a:lnTo>
                <a:lnTo>
                  <a:pt x="3186" y="7718"/>
                </a:lnTo>
                <a:lnTo>
                  <a:pt x="3112" y="7681"/>
                </a:lnTo>
                <a:lnTo>
                  <a:pt x="3041" y="7640"/>
                </a:lnTo>
                <a:lnTo>
                  <a:pt x="2971" y="7596"/>
                </a:lnTo>
                <a:lnTo>
                  <a:pt x="2904" y="7549"/>
                </a:lnTo>
                <a:lnTo>
                  <a:pt x="2839" y="7499"/>
                </a:lnTo>
                <a:lnTo>
                  <a:pt x="2778" y="7445"/>
                </a:lnTo>
                <a:lnTo>
                  <a:pt x="2718" y="7390"/>
                </a:lnTo>
                <a:lnTo>
                  <a:pt x="2661" y="7331"/>
                </a:lnTo>
                <a:lnTo>
                  <a:pt x="2607" y="7269"/>
                </a:lnTo>
                <a:lnTo>
                  <a:pt x="2556" y="7205"/>
                </a:lnTo>
                <a:lnTo>
                  <a:pt x="2508" y="7139"/>
                </a:lnTo>
                <a:lnTo>
                  <a:pt x="2463" y="7070"/>
                </a:lnTo>
                <a:lnTo>
                  <a:pt x="2421" y="6999"/>
                </a:lnTo>
                <a:lnTo>
                  <a:pt x="2383" y="6926"/>
                </a:lnTo>
                <a:lnTo>
                  <a:pt x="2348" y="6851"/>
                </a:lnTo>
                <a:lnTo>
                  <a:pt x="2316" y="6775"/>
                </a:lnTo>
                <a:lnTo>
                  <a:pt x="2288" y="6695"/>
                </a:lnTo>
                <a:lnTo>
                  <a:pt x="2264" y="6615"/>
                </a:lnTo>
                <a:lnTo>
                  <a:pt x="2244" y="6534"/>
                </a:lnTo>
                <a:lnTo>
                  <a:pt x="2228" y="6450"/>
                </a:lnTo>
                <a:lnTo>
                  <a:pt x="2216" y="6366"/>
                </a:lnTo>
                <a:lnTo>
                  <a:pt x="2208" y="6279"/>
                </a:lnTo>
                <a:lnTo>
                  <a:pt x="2205" y="6192"/>
                </a:lnTo>
                <a:lnTo>
                  <a:pt x="0" y="6192"/>
                </a:lnTo>
                <a:lnTo>
                  <a:pt x="0" y="4694"/>
                </a:lnTo>
                <a:lnTo>
                  <a:pt x="889" y="4694"/>
                </a:lnTo>
                <a:lnTo>
                  <a:pt x="889" y="3618"/>
                </a:lnTo>
                <a:close/>
                <a:moveTo>
                  <a:pt x="12819" y="5289"/>
                </a:moveTo>
                <a:lnTo>
                  <a:pt x="12863" y="5290"/>
                </a:lnTo>
                <a:lnTo>
                  <a:pt x="12907" y="5293"/>
                </a:lnTo>
                <a:lnTo>
                  <a:pt x="12951" y="5299"/>
                </a:lnTo>
                <a:lnTo>
                  <a:pt x="12994" y="5306"/>
                </a:lnTo>
                <a:lnTo>
                  <a:pt x="13036" y="5316"/>
                </a:lnTo>
                <a:lnTo>
                  <a:pt x="13078" y="5328"/>
                </a:lnTo>
                <a:lnTo>
                  <a:pt x="13118" y="5342"/>
                </a:lnTo>
                <a:lnTo>
                  <a:pt x="13158" y="5358"/>
                </a:lnTo>
                <a:lnTo>
                  <a:pt x="13196" y="5375"/>
                </a:lnTo>
                <a:lnTo>
                  <a:pt x="13234" y="5395"/>
                </a:lnTo>
                <a:lnTo>
                  <a:pt x="13270" y="5416"/>
                </a:lnTo>
                <a:lnTo>
                  <a:pt x="13306" y="5439"/>
                </a:lnTo>
                <a:lnTo>
                  <a:pt x="13340" y="5463"/>
                </a:lnTo>
                <a:lnTo>
                  <a:pt x="13373" y="5489"/>
                </a:lnTo>
                <a:lnTo>
                  <a:pt x="13405" y="5516"/>
                </a:lnTo>
                <a:lnTo>
                  <a:pt x="13436" y="5545"/>
                </a:lnTo>
                <a:lnTo>
                  <a:pt x="13465" y="5576"/>
                </a:lnTo>
                <a:lnTo>
                  <a:pt x="13492" y="5608"/>
                </a:lnTo>
                <a:lnTo>
                  <a:pt x="13518" y="5641"/>
                </a:lnTo>
                <a:lnTo>
                  <a:pt x="13543" y="5675"/>
                </a:lnTo>
                <a:lnTo>
                  <a:pt x="13565" y="5711"/>
                </a:lnTo>
                <a:lnTo>
                  <a:pt x="13586" y="5747"/>
                </a:lnTo>
                <a:lnTo>
                  <a:pt x="13605" y="5785"/>
                </a:lnTo>
                <a:lnTo>
                  <a:pt x="13623" y="5823"/>
                </a:lnTo>
                <a:lnTo>
                  <a:pt x="13638" y="5863"/>
                </a:lnTo>
                <a:lnTo>
                  <a:pt x="13653" y="5904"/>
                </a:lnTo>
                <a:lnTo>
                  <a:pt x="13664" y="5946"/>
                </a:lnTo>
                <a:lnTo>
                  <a:pt x="13674" y="5988"/>
                </a:lnTo>
                <a:lnTo>
                  <a:pt x="13682" y="6031"/>
                </a:lnTo>
                <a:lnTo>
                  <a:pt x="13688" y="6074"/>
                </a:lnTo>
                <a:lnTo>
                  <a:pt x="13691" y="6119"/>
                </a:lnTo>
                <a:lnTo>
                  <a:pt x="13692" y="6164"/>
                </a:lnTo>
                <a:lnTo>
                  <a:pt x="13691" y="6208"/>
                </a:lnTo>
                <a:lnTo>
                  <a:pt x="13688" y="6253"/>
                </a:lnTo>
                <a:lnTo>
                  <a:pt x="13682" y="6297"/>
                </a:lnTo>
                <a:lnTo>
                  <a:pt x="13674" y="6340"/>
                </a:lnTo>
                <a:lnTo>
                  <a:pt x="13664" y="6382"/>
                </a:lnTo>
                <a:lnTo>
                  <a:pt x="13653" y="6424"/>
                </a:lnTo>
                <a:lnTo>
                  <a:pt x="13638" y="6464"/>
                </a:lnTo>
                <a:lnTo>
                  <a:pt x="13623" y="6504"/>
                </a:lnTo>
                <a:lnTo>
                  <a:pt x="13605" y="6542"/>
                </a:lnTo>
                <a:lnTo>
                  <a:pt x="13586" y="6580"/>
                </a:lnTo>
                <a:lnTo>
                  <a:pt x="13565" y="6617"/>
                </a:lnTo>
                <a:lnTo>
                  <a:pt x="13543" y="6652"/>
                </a:lnTo>
                <a:lnTo>
                  <a:pt x="13518" y="6687"/>
                </a:lnTo>
                <a:lnTo>
                  <a:pt x="13492" y="6720"/>
                </a:lnTo>
                <a:lnTo>
                  <a:pt x="13465" y="6751"/>
                </a:lnTo>
                <a:lnTo>
                  <a:pt x="13436" y="6782"/>
                </a:lnTo>
                <a:lnTo>
                  <a:pt x="13405" y="6811"/>
                </a:lnTo>
                <a:lnTo>
                  <a:pt x="13373" y="6839"/>
                </a:lnTo>
                <a:lnTo>
                  <a:pt x="13340" y="6864"/>
                </a:lnTo>
                <a:lnTo>
                  <a:pt x="13306" y="6889"/>
                </a:lnTo>
                <a:lnTo>
                  <a:pt x="13270" y="6912"/>
                </a:lnTo>
                <a:lnTo>
                  <a:pt x="13234" y="6933"/>
                </a:lnTo>
                <a:lnTo>
                  <a:pt x="13196" y="6952"/>
                </a:lnTo>
                <a:lnTo>
                  <a:pt x="13158" y="6969"/>
                </a:lnTo>
                <a:lnTo>
                  <a:pt x="13118" y="6986"/>
                </a:lnTo>
                <a:lnTo>
                  <a:pt x="13078" y="6999"/>
                </a:lnTo>
                <a:lnTo>
                  <a:pt x="13036" y="7012"/>
                </a:lnTo>
                <a:lnTo>
                  <a:pt x="12994" y="7021"/>
                </a:lnTo>
                <a:lnTo>
                  <a:pt x="12951" y="7028"/>
                </a:lnTo>
                <a:lnTo>
                  <a:pt x="12907" y="7034"/>
                </a:lnTo>
                <a:lnTo>
                  <a:pt x="12863" y="7037"/>
                </a:lnTo>
                <a:lnTo>
                  <a:pt x="12819" y="7038"/>
                </a:lnTo>
                <a:lnTo>
                  <a:pt x="12773" y="7037"/>
                </a:lnTo>
                <a:lnTo>
                  <a:pt x="12729" y="7034"/>
                </a:lnTo>
                <a:lnTo>
                  <a:pt x="12685" y="7028"/>
                </a:lnTo>
                <a:lnTo>
                  <a:pt x="12643" y="7021"/>
                </a:lnTo>
                <a:lnTo>
                  <a:pt x="12601" y="7012"/>
                </a:lnTo>
                <a:lnTo>
                  <a:pt x="12559" y="6999"/>
                </a:lnTo>
                <a:lnTo>
                  <a:pt x="12518" y="6986"/>
                </a:lnTo>
                <a:lnTo>
                  <a:pt x="12478" y="6969"/>
                </a:lnTo>
                <a:lnTo>
                  <a:pt x="12440" y="6952"/>
                </a:lnTo>
                <a:lnTo>
                  <a:pt x="12402" y="6933"/>
                </a:lnTo>
                <a:lnTo>
                  <a:pt x="12366" y="6912"/>
                </a:lnTo>
                <a:lnTo>
                  <a:pt x="12330" y="6889"/>
                </a:lnTo>
                <a:lnTo>
                  <a:pt x="12296" y="6864"/>
                </a:lnTo>
                <a:lnTo>
                  <a:pt x="12263" y="6839"/>
                </a:lnTo>
                <a:lnTo>
                  <a:pt x="12231" y="6811"/>
                </a:lnTo>
                <a:lnTo>
                  <a:pt x="12201" y="6782"/>
                </a:lnTo>
                <a:lnTo>
                  <a:pt x="12172" y="6751"/>
                </a:lnTo>
                <a:lnTo>
                  <a:pt x="12144" y="6720"/>
                </a:lnTo>
                <a:lnTo>
                  <a:pt x="12118" y="6687"/>
                </a:lnTo>
                <a:lnTo>
                  <a:pt x="12094" y="6652"/>
                </a:lnTo>
                <a:lnTo>
                  <a:pt x="12071" y="6617"/>
                </a:lnTo>
                <a:lnTo>
                  <a:pt x="12050" y="6580"/>
                </a:lnTo>
                <a:lnTo>
                  <a:pt x="12031" y="6542"/>
                </a:lnTo>
                <a:lnTo>
                  <a:pt x="12013" y="6504"/>
                </a:lnTo>
                <a:lnTo>
                  <a:pt x="11997" y="6464"/>
                </a:lnTo>
                <a:lnTo>
                  <a:pt x="11984" y="6424"/>
                </a:lnTo>
                <a:lnTo>
                  <a:pt x="11972" y="6382"/>
                </a:lnTo>
                <a:lnTo>
                  <a:pt x="11962" y="6340"/>
                </a:lnTo>
                <a:lnTo>
                  <a:pt x="11955" y="6297"/>
                </a:lnTo>
                <a:lnTo>
                  <a:pt x="11949" y="6253"/>
                </a:lnTo>
                <a:lnTo>
                  <a:pt x="11946" y="6208"/>
                </a:lnTo>
                <a:lnTo>
                  <a:pt x="11945" y="6164"/>
                </a:lnTo>
                <a:lnTo>
                  <a:pt x="11946" y="6119"/>
                </a:lnTo>
                <a:lnTo>
                  <a:pt x="11949" y="6074"/>
                </a:lnTo>
                <a:lnTo>
                  <a:pt x="11955" y="6031"/>
                </a:lnTo>
                <a:lnTo>
                  <a:pt x="11962" y="5988"/>
                </a:lnTo>
                <a:lnTo>
                  <a:pt x="11972" y="5946"/>
                </a:lnTo>
                <a:lnTo>
                  <a:pt x="11984" y="5904"/>
                </a:lnTo>
                <a:lnTo>
                  <a:pt x="11997" y="5863"/>
                </a:lnTo>
                <a:lnTo>
                  <a:pt x="12013" y="5823"/>
                </a:lnTo>
                <a:lnTo>
                  <a:pt x="12031" y="5785"/>
                </a:lnTo>
                <a:lnTo>
                  <a:pt x="12050" y="5747"/>
                </a:lnTo>
                <a:lnTo>
                  <a:pt x="12071" y="5711"/>
                </a:lnTo>
                <a:lnTo>
                  <a:pt x="12094" y="5675"/>
                </a:lnTo>
                <a:lnTo>
                  <a:pt x="12118" y="5641"/>
                </a:lnTo>
                <a:lnTo>
                  <a:pt x="12144" y="5608"/>
                </a:lnTo>
                <a:lnTo>
                  <a:pt x="12172" y="5576"/>
                </a:lnTo>
                <a:lnTo>
                  <a:pt x="12201" y="5545"/>
                </a:lnTo>
                <a:lnTo>
                  <a:pt x="12231" y="5516"/>
                </a:lnTo>
                <a:lnTo>
                  <a:pt x="12263" y="5489"/>
                </a:lnTo>
                <a:lnTo>
                  <a:pt x="12296" y="5463"/>
                </a:lnTo>
                <a:lnTo>
                  <a:pt x="12330" y="5439"/>
                </a:lnTo>
                <a:lnTo>
                  <a:pt x="12366" y="5416"/>
                </a:lnTo>
                <a:lnTo>
                  <a:pt x="12402" y="5395"/>
                </a:lnTo>
                <a:lnTo>
                  <a:pt x="12440" y="5375"/>
                </a:lnTo>
                <a:lnTo>
                  <a:pt x="12478" y="5358"/>
                </a:lnTo>
                <a:lnTo>
                  <a:pt x="12518" y="5342"/>
                </a:lnTo>
                <a:lnTo>
                  <a:pt x="12559" y="5328"/>
                </a:lnTo>
                <a:lnTo>
                  <a:pt x="12601" y="5316"/>
                </a:lnTo>
                <a:lnTo>
                  <a:pt x="12643" y="5306"/>
                </a:lnTo>
                <a:lnTo>
                  <a:pt x="12685" y="5299"/>
                </a:lnTo>
                <a:lnTo>
                  <a:pt x="12729" y="5293"/>
                </a:lnTo>
                <a:lnTo>
                  <a:pt x="12773" y="5290"/>
                </a:lnTo>
                <a:lnTo>
                  <a:pt x="12819" y="5289"/>
                </a:lnTo>
                <a:close/>
                <a:moveTo>
                  <a:pt x="3923" y="5289"/>
                </a:moveTo>
                <a:lnTo>
                  <a:pt x="3968" y="5290"/>
                </a:lnTo>
                <a:lnTo>
                  <a:pt x="4013" y="5293"/>
                </a:lnTo>
                <a:lnTo>
                  <a:pt x="4056" y="5299"/>
                </a:lnTo>
                <a:lnTo>
                  <a:pt x="4099" y="5306"/>
                </a:lnTo>
                <a:lnTo>
                  <a:pt x="4141" y="5316"/>
                </a:lnTo>
                <a:lnTo>
                  <a:pt x="4182" y="5328"/>
                </a:lnTo>
                <a:lnTo>
                  <a:pt x="4224" y="5342"/>
                </a:lnTo>
                <a:lnTo>
                  <a:pt x="4263" y="5358"/>
                </a:lnTo>
                <a:lnTo>
                  <a:pt x="4302" y="5375"/>
                </a:lnTo>
                <a:lnTo>
                  <a:pt x="4339" y="5395"/>
                </a:lnTo>
                <a:lnTo>
                  <a:pt x="4376" y="5416"/>
                </a:lnTo>
                <a:lnTo>
                  <a:pt x="4411" y="5439"/>
                </a:lnTo>
                <a:lnTo>
                  <a:pt x="4446" y="5463"/>
                </a:lnTo>
                <a:lnTo>
                  <a:pt x="4479" y="5489"/>
                </a:lnTo>
                <a:lnTo>
                  <a:pt x="4510" y="5516"/>
                </a:lnTo>
                <a:lnTo>
                  <a:pt x="4540" y="5545"/>
                </a:lnTo>
                <a:lnTo>
                  <a:pt x="4569" y="5576"/>
                </a:lnTo>
                <a:lnTo>
                  <a:pt x="4597" y="5608"/>
                </a:lnTo>
                <a:lnTo>
                  <a:pt x="4623" y="5641"/>
                </a:lnTo>
                <a:lnTo>
                  <a:pt x="4647" y="5675"/>
                </a:lnTo>
                <a:lnTo>
                  <a:pt x="4670" y="5711"/>
                </a:lnTo>
                <a:lnTo>
                  <a:pt x="4691" y="5747"/>
                </a:lnTo>
                <a:lnTo>
                  <a:pt x="4711" y="5785"/>
                </a:lnTo>
                <a:lnTo>
                  <a:pt x="4728" y="5823"/>
                </a:lnTo>
                <a:lnTo>
                  <a:pt x="4744" y="5863"/>
                </a:lnTo>
                <a:lnTo>
                  <a:pt x="4757" y="5904"/>
                </a:lnTo>
                <a:lnTo>
                  <a:pt x="4770" y="5946"/>
                </a:lnTo>
                <a:lnTo>
                  <a:pt x="4779" y="5988"/>
                </a:lnTo>
                <a:lnTo>
                  <a:pt x="4787" y="6031"/>
                </a:lnTo>
                <a:lnTo>
                  <a:pt x="4792" y="6074"/>
                </a:lnTo>
                <a:lnTo>
                  <a:pt x="4796" y="6119"/>
                </a:lnTo>
                <a:lnTo>
                  <a:pt x="4797" y="6164"/>
                </a:lnTo>
                <a:lnTo>
                  <a:pt x="4796" y="6208"/>
                </a:lnTo>
                <a:lnTo>
                  <a:pt x="4792" y="6253"/>
                </a:lnTo>
                <a:lnTo>
                  <a:pt x="4787" y="6297"/>
                </a:lnTo>
                <a:lnTo>
                  <a:pt x="4779" y="6340"/>
                </a:lnTo>
                <a:lnTo>
                  <a:pt x="4770" y="6382"/>
                </a:lnTo>
                <a:lnTo>
                  <a:pt x="4757" y="6424"/>
                </a:lnTo>
                <a:lnTo>
                  <a:pt x="4744" y="6464"/>
                </a:lnTo>
                <a:lnTo>
                  <a:pt x="4728" y="6504"/>
                </a:lnTo>
                <a:lnTo>
                  <a:pt x="4711" y="6542"/>
                </a:lnTo>
                <a:lnTo>
                  <a:pt x="4691" y="6580"/>
                </a:lnTo>
                <a:lnTo>
                  <a:pt x="4670" y="6617"/>
                </a:lnTo>
                <a:lnTo>
                  <a:pt x="4647" y="6652"/>
                </a:lnTo>
                <a:lnTo>
                  <a:pt x="4623" y="6687"/>
                </a:lnTo>
                <a:lnTo>
                  <a:pt x="4597" y="6720"/>
                </a:lnTo>
                <a:lnTo>
                  <a:pt x="4569" y="6751"/>
                </a:lnTo>
                <a:lnTo>
                  <a:pt x="4540" y="6782"/>
                </a:lnTo>
                <a:lnTo>
                  <a:pt x="4510" y="6811"/>
                </a:lnTo>
                <a:lnTo>
                  <a:pt x="4479" y="6839"/>
                </a:lnTo>
                <a:lnTo>
                  <a:pt x="4446" y="6864"/>
                </a:lnTo>
                <a:lnTo>
                  <a:pt x="4411" y="6889"/>
                </a:lnTo>
                <a:lnTo>
                  <a:pt x="4376" y="6912"/>
                </a:lnTo>
                <a:lnTo>
                  <a:pt x="4339" y="6933"/>
                </a:lnTo>
                <a:lnTo>
                  <a:pt x="4302" y="6952"/>
                </a:lnTo>
                <a:lnTo>
                  <a:pt x="4263" y="6969"/>
                </a:lnTo>
                <a:lnTo>
                  <a:pt x="4224" y="6986"/>
                </a:lnTo>
                <a:lnTo>
                  <a:pt x="4182" y="6999"/>
                </a:lnTo>
                <a:lnTo>
                  <a:pt x="4141" y="7012"/>
                </a:lnTo>
                <a:lnTo>
                  <a:pt x="4099" y="7021"/>
                </a:lnTo>
                <a:lnTo>
                  <a:pt x="4056" y="7028"/>
                </a:lnTo>
                <a:lnTo>
                  <a:pt x="4013" y="7034"/>
                </a:lnTo>
                <a:lnTo>
                  <a:pt x="3968" y="7037"/>
                </a:lnTo>
                <a:lnTo>
                  <a:pt x="3923" y="7038"/>
                </a:lnTo>
                <a:lnTo>
                  <a:pt x="3878" y="7037"/>
                </a:lnTo>
                <a:lnTo>
                  <a:pt x="3834" y="7034"/>
                </a:lnTo>
                <a:lnTo>
                  <a:pt x="3791" y="7028"/>
                </a:lnTo>
                <a:lnTo>
                  <a:pt x="3747" y="7021"/>
                </a:lnTo>
                <a:lnTo>
                  <a:pt x="3705" y="7012"/>
                </a:lnTo>
                <a:lnTo>
                  <a:pt x="3664" y="6999"/>
                </a:lnTo>
                <a:lnTo>
                  <a:pt x="3623" y="6986"/>
                </a:lnTo>
                <a:lnTo>
                  <a:pt x="3584" y="6969"/>
                </a:lnTo>
                <a:lnTo>
                  <a:pt x="3545" y="6952"/>
                </a:lnTo>
                <a:lnTo>
                  <a:pt x="3508" y="6933"/>
                </a:lnTo>
                <a:lnTo>
                  <a:pt x="3471" y="6912"/>
                </a:lnTo>
                <a:lnTo>
                  <a:pt x="3435" y="6889"/>
                </a:lnTo>
                <a:lnTo>
                  <a:pt x="3401" y="6864"/>
                </a:lnTo>
                <a:lnTo>
                  <a:pt x="3368" y="6839"/>
                </a:lnTo>
                <a:lnTo>
                  <a:pt x="3336" y="6811"/>
                </a:lnTo>
                <a:lnTo>
                  <a:pt x="3306" y="6782"/>
                </a:lnTo>
                <a:lnTo>
                  <a:pt x="3276" y="6751"/>
                </a:lnTo>
                <a:lnTo>
                  <a:pt x="3250" y="6720"/>
                </a:lnTo>
                <a:lnTo>
                  <a:pt x="3223" y="6687"/>
                </a:lnTo>
                <a:lnTo>
                  <a:pt x="3199" y="6652"/>
                </a:lnTo>
                <a:lnTo>
                  <a:pt x="3177" y="6617"/>
                </a:lnTo>
                <a:lnTo>
                  <a:pt x="3155" y="6580"/>
                </a:lnTo>
                <a:lnTo>
                  <a:pt x="3136" y="6542"/>
                </a:lnTo>
                <a:lnTo>
                  <a:pt x="3118" y="6504"/>
                </a:lnTo>
                <a:lnTo>
                  <a:pt x="3103" y="6464"/>
                </a:lnTo>
                <a:lnTo>
                  <a:pt x="3089" y="6424"/>
                </a:lnTo>
                <a:lnTo>
                  <a:pt x="3077" y="6382"/>
                </a:lnTo>
                <a:lnTo>
                  <a:pt x="3068" y="6340"/>
                </a:lnTo>
                <a:lnTo>
                  <a:pt x="3059" y="6297"/>
                </a:lnTo>
                <a:lnTo>
                  <a:pt x="3054" y="6253"/>
                </a:lnTo>
                <a:lnTo>
                  <a:pt x="3050" y="6208"/>
                </a:lnTo>
                <a:lnTo>
                  <a:pt x="3049" y="6164"/>
                </a:lnTo>
                <a:lnTo>
                  <a:pt x="3050" y="6119"/>
                </a:lnTo>
                <a:lnTo>
                  <a:pt x="3054" y="6074"/>
                </a:lnTo>
                <a:lnTo>
                  <a:pt x="3059" y="6031"/>
                </a:lnTo>
                <a:lnTo>
                  <a:pt x="3068" y="5988"/>
                </a:lnTo>
                <a:lnTo>
                  <a:pt x="3077" y="5946"/>
                </a:lnTo>
                <a:lnTo>
                  <a:pt x="3089" y="5904"/>
                </a:lnTo>
                <a:lnTo>
                  <a:pt x="3103" y="5863"/>
                </a:lnTo>
                <a:lnTo>
                  <a:pt x="3118" y="5823"/>
                </a:lnTo>
                <a:lnTo>
                  <a:pt x="3136" y="5785"/>
                </a:lnTo>
                <a:lnTo>
                  <a:pt x="3155" y="5747"/>
                </a:lnTo>
                <a:lnTo>
                  <a:pt x="3177" y="5711"/>
                </a:lnTo>
                <a:lnTo>
                  <a:pt x="3199" y="5675"/>
                </a:lnTo>
                <a:lnTo>
                  <a:pt x="3223" y="5641"/>
                </a:lnTo>
                <a:lnTo>
                  <a:pt x="3250" y="5608"/>
                </a:lnTo>
                <a:lnTo>
                  <a:pt x="3276" y="5576"/>
                </a:lnTo>
                <a:lnTo>
                  <a:pt x="3306" y="5545"/>
                </a:lnTo>
                <a:lnTo>
                  <a:pt x="3336" y="5516"/>
                </a:lnTo>
                <a:lnTo>
                  <a:pt x="3368" y="5489"/>
                </a:lnTo>
                <a:lnTo>
                  <a:pt x="3401" y="5463"/>
                </a:lnTo>
                <a:lnTo>
                  <a:pt x="3435" y="5439"/>
                </a:lnTo>
                <a:lnTo>
                  <a:pt x="3471" y="5416"/>
                </a:lnTo>
                <a:lnTo>
                  <a:pt x="3508" y="5395"/>
                </a:lnTo>
                <a:lnTo>
                  <a:pt x="3545" y="5375"/>
                </a:lnTo>
                <a:lnTo>
                  <a:pt x="3584" y="5358"/>
                </a:lnTo>
                <a:lnTo>
                  <a:pt x="3623" y="5342"/>
                </a:lnTo>
                <a:lnTo>
                  <a:pt x="3664" y="5328"/>
                </a:lnTo>
                <a:lnTo>
                  <a:pt x="3705" y="5316"/>
                </a:lnTo>
                <a:lnTo>
                  <a:pt x="3747" y="5306"/>
                </a:lnTo>
                <a:lnTo>
                  <a:pt x="3791" y="5299"/>
                </a:lnTo>
                <a:lnTo>
                  <a:pt x="3834" y="5293"/>
                </a:lnTo>
                <a:lnTo>
                  <a:pt x="3878" y="5290"/>
                </a:lnTo>
                <a:lnTo>
                  <a:pt x="3923" y="5289"/>
                </a:lnTo>
                <a:close/>
                <a:moveTo>
                  <a:pt x="4469" y="944"/>
                </a:moveTo>
                <a:lnTo>
                  <a:pt x="7037" y="944"/>
                </a:lnTo>
                <a:lnTo>
                  <a:pt x="6517" y="3103"/>
                </a:lnTo>
                <a:lnTo>
                  <a:pt x="3542" y="3103"/>
                </a:lnTo>
                <a:lnTo>
                  <a:pt x="4469" y="944"/>
                </a:lnTo>
                <a:close/>
                <a:moveTo>
                  <a:pt x="7815" y="944"/>
                </a:moveTo>
                <a:lnTo>
                  <a:pt x="9490" y="944"/>
                </a:lnTo>
                <a:lnTo>
                  <a:pt x="10718" y="3103"/>
                </a:lnTo>
                <a:lnTo>
                  <a:pt x="7204" y="3103"/>
                </a:lnTo>
                <a:lnTo>
                  <a:pt x="7815" y="944"/>
                </a:lnTo>
                <a:close/>
              </a:path>
            </a:pathLst>
          </a:custGeom>
          <a:noFill/>
          <a:ln w="9525">
            <a:solidFill>
              <a:schemeClr val="bg1"/>
            </a:solidFill>
            <a:round/>
          </a:ln>
        </p:spPr>
        <p:txBody>
          <a:bodyPr vert="horz" wrap="square" lIns="68562" tIns="34281" rIns="68562" bIns="34281" numCol="1" anchor="t" anchorCtr="0" compatLnSpc="1"/>
          <a:lstStyle/>
          <a:p>
            <a:pPr defTabSz="685800" fontAlgn="ctr">
              <a:defRPr/>
            </a:pPr>
            <a:endParaRPr lang="en-US" altLang="zh-CN" sz="1050" kern="0" dirty="0">
              <a:solidFill>
                <a:sysClr val="windowText" lastClr="000000"/>
              </a:solidFill>
              <a:latin typeface="微软雅黑" panose="020B0703020204020201" pitchFamily="34" charset="-122"/>
              <a:ea typeface="微软雅黑" panose="020B0703020204020201" pitchFamily="34" charset="-122"/>
            </a:endParaRPr>
          </a:p>
        </p:txBody>
      </p:sp>
      <p:grpSp>
        <p:nvGrpSpPr>
          <p:cNvPr id="3" name="Group 2"/>
          <p:cNvGrpSpPr/>
          <p:nvPr/>
        </p:nvGrpSpPr>
        <p:grpSpPr>
          <a:xfrm>
            <a:off x="1815139" y="2297882"/>
            <a:ext cx="1415772" cy="1587194"/>
            <a:chOff x="1815139" y="2330537"/>
            <a:chExt cx="1415772" cy="1587194"/>
          </a:xfrm>
        </p:grpSpPr>
        <p:grpSp>
          <p:nvGrpSpPr>
            <p:cNvPr id="23" name="组合 22"/>
            <p:cNvGrpSpPr/>
            <p:nvPr/>
          </p:nvGrpSpPr>
          <p:grpSpPr>
            <a:xfrm>
              <a:off x="1815139" y="2330537"/>
              <a:ext cx="1415772" cy="1587194"/>
              <a:chOff x="1533199" y="2330537"/>
              <a:chExt cx="1415772" cy="1587194"/>
            </a:xfrm>
          </p:grpSpPr>
          <p:sp>
            <p:nvSpPr>
              <p:cNvPr id="20" name="矩形 19"/>
              <p:cNvSpPr/>
              <p:nvPr/>
            </p:nvSpPr>
            <p:spPr>
              <a:xfrm>
                <a:off x="1533199" y="3456066"/>
                <a:ext cx="1415772" cy="461665"/>
              </a:xfrm>
              <a:prstGeom prst="rect">
                <a:avLst/>
              </a:prstGeom>
            </p:spPr>
            <p:txBody>
              <a:bodyPr wrap="none" anchor="ctr">
                <a:spAutoFit/>
              </a:bodyPr>
              <a:lstStyle/>
              <a:p>
                <a:pPr algn="ctr" defTabSz="1219200" hangingPunct="1"/>
                <a:r>
                  <a:rPr lang="zh-CN" altLang="en-US"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智</a:t>
                </a:r>
                <a:r>
                  <a:rPr lang="zh-CN" altLang="en-US" sz="2400" dirty="0" smtClean="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慧</a:t>
                </a:r>
                <a:r>
                  <a:rPr lang="zh-CN" altLang="en-US" sz="24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水务</a:t>
                </a:r>
                <a:endParaRPr lang="en-US" altLang="zh-CN" sz="2400" kern="12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endParaRPr>
              </a:p>
            </p:txBody>
          </p:sp>
          <p:pic>
            <p:nvPicPr>
              <p:cNvPr id="71" name="Picture 7" descr="C:\Users\Administrator\Desktop\郭平\圈.png"/>
              <p:cNvPicPr>
                <a:picLocks noChangeAspect="1" noChangeArrowheads="1"/>
              </p:cNvPicPr>
              <p:nvPr/>
            </p:nvPicPr>
            <p:blipFill>
              <a:blip r:embed="rId2" cstate="screen"/>
              <a:srcRect/>
              <a:stretch>
                <a:fillRect/>
              </a:stretch>
            </p:blipFill>
            <p:spPr bwMode="auto">
              <a:xfrm>
                <a:off x="1771659" y="2330537"/>
                <a:ext cx="1085156" cy="1106138"/>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A_图片 12"/>
            <p:cNvPicPr>
              <a:picLocks noChangeAspect="1"/>
            </p:cNvPicPr>
            <p:nvPr>
              <p:custDataLst>
                <p:tags r:id="rId4"/>
              </p:custDataLst>
            </p:nvPr>
          </p:nvPicPr>
          <p:blipFill>
            <a:blip r:embed="rId5" cstate="print"/>
            <a:stretch>
              <a:fillRect/>
            </a:stretch>
          </p:blipFill>
          <p:spPr>
            <a:xfrm>
              <a:off x="2278715" y="2566234"/>
              <a:ext cx="583970" cy="583967"/>
            </a:xfrm>
            <a:prstGeom prst="rect">
              <a:avLst/>
            </a:prstGeom>
          </p:spPr>
        </p:pic>
      </p:grpSp>
      <p:pic>
        <p:nvPicPr>
          <p:cNvPr id="80" name="Picture 79"/>
          <p:cNvPicPr>
            <a:picLocks noChangeAspect="1"/>
          </p:cNvPicPr>
          <p:nvPr/>
        </p:nvPicPr>
        <p:blipFill rotWithShape="1">
          <a:blip r:embed="rId6" cstate="screen">
            <a:duotone>
              <a:schemeClr val="accent1">
                <a:shade val="45000"/>
                <a:satMod val="135000"/>
              </a:schemeClr>
              <a:prstClr val="white"/>
            </a:duotone>
          </a:blip>
          <a:srcRect/>
          <a:stretch>
            <a:fillRect/>
          </a:stretch>
        </p:blipFill>
        <p:spPr>
          <a:xfrm>
            <a:off x="2199745" y="5459764"/>
            <a:ext cx="824920" cy="611705"/>
          </a:xfrm>
          <a:prstGeom prst="rect">
            <a:avLst/>
          </a:prstGeom>
        </p:spPr>
      </p:pic>
      <p:pic>
        <p:nvPicPr>
          <p:cNvPr id="81" name="Picture 80"/>
          <p:cNvPicPr>
            <a:picLocks noChangeAspect="1"/>
          </p:cNvPicPr>
          <p:nvPr/>
        </p:nvPicPr>
        <p:blipFill rotWithShape="1">
          <a:blip r:embed="rId7" cstate="screen">
            <a:duotone>
              <a:schemeClr val="accent1">
                <a:shade val="45000"/>
                <a:satMod val="135000"/>
              </a:schemeClr>
              <a:prstClr val="white"/>
            </a:duotone>
          </a:blip>
          <a:srcRect b="-11430"/>
          <a:stretch>
            <a:fillRect/>
          </a:stretch>
        </p:blipFill>
        <p:spPr>
          <a:xfrm>
            <a:off x="1111755" y="5512253"/>
            <a:ext cx="1010583" cy="604980"/>
          </a:xfrm>
          <a:prstGeom prst="rect">
            <a:avLst/>
          </a:prstGeom>
        </p:spPr>
      </p:pic>
      <p:pic>
        <p:nvPicPr>
          <p:cNvPr id="82" name="图片 191"/>
          <p:cNvPicPr>
            <a:picLocks noChangeAspect="1"/>
          </p:cNvPicPr>
          <p:nvPr/>
        </p:nvPicPr>
        <p:blipFill>
          <a:blip r:embed="rId8">
            <a:duotone>
              <a:schemeClr val="accent1">
                <a:shade val="45000"/>
                <a:satMod val="135000"/>
              </a:schemeClr>
              <a:prstClr val="white"/>
            </a:duotone>
          </a:blip>
          <a:stretch>
            <a:fillRect/>
          </a:stretch>
        </p:blipFill>
        <p:spPr>
          <a:xfrm>
            <a:off x="3320777" y="5871148"/>
            <a:ext cx="1245010" cy="190060"/>
          </a:xfrm>
          <a:prstGeom prst="rect">
            <a:avLst/>
          </a:prstGeom>
          <a:solidFill>
            <a:schemeClr val="bg1"/>
          </a:solidFill>
        </p:spPr>
      </p:pic>
      <p:pic>
        <p:nvPicPr>
          <p:cNvPr id="83" name="图片 192"/>
          <p:cNvPicPr>
            <a:picLocks noChangeAspect="1"/>
          </p:cNvPicPr>
          <p:nvPr/>
        </p:nvPicPr>
        <p:blipFill>
          <a:blip r:embed="rId9" cstate="screen">
            <a:duotone>
              <a:schemeClr val="accent1">
                <a:shade val="45000"/>
                <a:satMod val="135000"/>
              </a:schemeClr>
              <a:prstClr val="white"/>
            </a:duotone>
          </a:blip>
          <a:stretch>
            <a:fillRect/>
          </a:stretch>
        </p:blipFill>
        <p:spPr>
          <a:xfrm>
            <a:off x="3527942" y="5586992"/>
            <a:ext cx="727594" cy="229237"/>
          </a:xfrm>
          <a:prstGeom prst="rect">
            <a:avLst/>
          </a:prstGeom>
          <a:solidFill>
            <a:schemeClr val="bg1"/>
          </a:solidFill>
        </p:spPr>
      </p:pic>
      <p:pic>
        <p:nvPicPr>
          <p:cNvPr id="84" name="图片 193"/>
          <p:cNvPicPr>
            <a:picLocks noChangeAspect="1"/>
          </p:cNvPicPr>
          <p:nvPr/>
        </p:nvPicPr>
        <p:blipFill>
          <a:blip r:embed="rId10" cstate="screen">
            <a:duotone>
              <a:schemeClr val="accent1">
                <a:shade val="45000"/>
                <a:satMod val="135000"/>
              </a:schemeClr>
              <a:prstClr val="white"/>
            </a:duotone>
          </a:blip>
          <a:stretch>
            <a:fillRect/>
          </a:stretch>
        </p:blipFill>
        <p:spPr>
          <a:xfrm>
            <a:off x="6088147" y="5622316"/>
            <a:ext cx="1156475" cy="384855"/>
          </a:xfrm>
          <a:prstGeom prst="rect">
            <a:avLst/>
          </a:prstGeom>
          <a:solidFill>
            <a:schemeClr val="bg1"/>
          </a:solidFill>
        </p:spPr>
      </p:pic>
      <p:pic>
        <p:nvPicPr>
          <p:cNvPr id="85" name="图片 194"/>
          <p:cNvPicPr>
            <a:picLocks noChangeAspect="1"/>
          </p:cNvPicPr>
          <p:nvPr/>
        </p:nvPicPr>
        <p:blipFill>
          <a:blip r:embed="rId11">
            <a:duotone>
              <a:schemeClr val="accent1">
                <a:shade val="45000"/>
                <a:satMod val="135000"/>
              </a:schemeClr>
              <a:prstClr val="white"/>
            </a:duotone>
          </a:blip>
          <a:stretch>
            <a:fillRect/>
          </a:stretch>
        </p:blipFill>
        <p:spPr>
          <a:xfrm>
            <a:off x="4839806" y="5621431"/>
            <a:ext cx="904021" cy="386694"/>
          </a:xfrm>
          <a:prstGeom prst="rect">
            <a:avLst/>
          </a:prstGeom>
          <a:solidFill>
            <a:schemeClr val="bg1"/>
          </a:solidFill>
        </p:spPr>
      </p:pic>
      <p:pic>
        <p:nvPicPr>
          <p:cNvPr id="86" name="图片 196"/>
          <p:cNvPicPr>
            <a:picLocks noChangeAspect="1"/>
          </p:cNvPicPr>
          <p:nvPr/>
        </p:nvPicPr>
        <p:blipFill>
          <a:blip r:embed="rId12" cstate="screen">
            <a:duotone>
              <a:schemeClr val="accent1">
                <a:shade val="45000"/>
                <a:satMod val="135000"/>
              </a:schemeClr>
              <a:prstClr val="white"/>
            </a:duotone>
          </a:blip>
          <a:stretch>
            <a:fillRect/>
          </a:stretch>
        </p:blipFill>
        <p:spPr>
          <a:xfrm>
            <a:off x="7466940" y="5683783"/>
            <a:ext cx="996144" cy="277826"/>
          </a:xfrm>
          <a:prstGeom prst="rect">
            <a:avLst/>
          </a:prstGeom>
          <a:solidFill>
            <a:schemeClr val="bg1"/>
          </a:solidFill>
        </p:spPr>
      </p:pic>
      <p:pic>
        <p:nvPicPr>
          <p:cNvPr id="87" name="图片 190"/>
          <p:cNvPicPr>
            <a:picLocks noChangeAspect="1"/>
          </p:cNvPicPr>
          <p:nvPr/>
        </p:nvPicPr>
        <p:blipFill>
          <a:blip r:embed="rId13" cstate="screen">
            <a:duotone>
              <a:schemeClr val="accent1">
                <a:shade val="45000"/>
                <a:satMod val="135000"/>
              </a:schemeClr>
              <a:prstClr val="white"/>
            </a:duotone>
          </a:blip>
          <a:stretch>
            <a:fillRect/>
          </a:stretch>
        </p:blipFill>
        <p:spPr>
          <a:xfrm>
            <a:off x="10800283" y="5642073"/>
            <a:ext cx="674814" cy="386525"/>
          </a:xfrm>
          <a:prstGeom prst="rect">
            <a:avLst/>
          </a:prstGeom>
        </p:spPr>
      </p:pic>
      <p:pic>
        <p:nvPicPr>
          <p:cNvPr id="88" name="图片 189"/>
          <p:cNvPicPr>
            <a:picLocks noChangeAspect="1"/>
          </p:cNvPicPr>
          <p:nvPr/>
        </p:nvPicPr>
        <p:blipFill>
          <a:blip r:embed="rId14">
            <a:duotone>
              <a:schemeClr val="accent1">
                <a:shade val="45000"/>
                <a:satMod val="135000"/>
              </a:schemeClr>
              <a:prstClr val="white"/>
            </a:duotone>
          </a:blip>
          <a:stretch>
            <a:fillRect/>
          </a:stretch>
        </p:blipFill>
        <p:spPr>
          <a:xfrm>
            <a:off x="8702257" y="5626279"/>
            <a:ext cx="1195967" cy="380610"/>
          </a:xfrm>
          <a:prstGeom prst="rect">
            <a:avLst/>
          </a:prstGeom>
        </p:spPr>
      </p:pic>
      <p:pic>
        <p:nvPicPr>
          <p:cNvPr id="89" name="图片 188"/>
          <p:cNvPicPr>
            <a:picLocks noChangeAspect="1"/>
          </p:cNvPicPr>
          <p:nvPr/>
        </p:nvPicPr>
        <p:blipFill>
          <a:blip r:embed="rId15">
            <a:duotone>
              <a:schemeClr val="accent1">
                <a:shade val="45000"/>
                <a:satMod val="135000"/>
              </a:schemeClr>
              <a:prstClr val="white"/>
            </a:duotone>
          </a:blip>
          <a:stretch>
            <a:fillRect/>
          </a:stretch>
        </p:blipFill>
        <p:spPr>
          <a:xfrm>
            <a:off x="9951290" y="5664933"/>
            <a:ext cx="789781" cy="304888"/>
          </a:xfrm>
          <a:prstGeom prst="rect">
            <a:avLst/>
          </a:prstGeom>
        </p:spPr>
      </p:pic>
      <p:sp>
        <p:nvSpPr>
          <p:cNvPr id="4" name="Rectangle 3"/>
          <p:cNvSpPr/>
          <p:nvPr/>
        </p:nvSpPr>
        <p:spPr>
          <a:xfrm>
            <a:off x="1972780" y="1571562"/>
            <a:ext cx="8180196" cy="400110"/>
          </a:xfrm>
          <a:prstGeom prst="rect">
            <a:avLst/>
          </a:prstGeom>
        </p:spPr>
        <p:txBody>
          <a:bodyPr wrap="square">
            <a:spAutoFit/>
          </a:bodyPr>
          <a:lstStyle/>
          <a:p>
            <a:pPr algn="ctr"/>
            <a:r>
              <a:rPr lang="zh-CN" altLang="en-US" sz="2000" b="1" dirty="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rPr>
              <a:t>挑战：产业资源碎片化、技术标准难统一、端到端难以集成</a:t>
            </a:r>
            <a:endParaRPr lang="en-US" sz="2000" b="1" dirty="0">
              <a:solidFill>
                <a:schemeClr val="bg1"/>
              </a:solidFill>
              <a:effectLst>
                <a:outerShdw blurRad="38100" dist="38100" dir="2700000" algn="tl">
                  <a:srgbClr val="000000">
                    <a:alpha val="43137"/>
                  </a:srgbClr>
                </a:outerShdw>
              </a:effectLst>
              <a:latin typeface="方正兰亭中黑_GBK" panose="02000000000000000000" pitchFamily="2" charset="-122"/>
              <a:ea typeface="方正兰亭中黑_GBK" panose="02000000000000000000"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rotWithShape="1">
          <a:blip r:embed="rId1" cstate="screen"/>
          <a:srcRect/>
          <a:stretch>
            <a:fillRect/>
          </a:stretch>
        </p:blipFill>
        <p:spPr>
          <a:xfrm>
            <a:off x="6014" y="-43735"/>
            <a:ext cx="12179974" cy="6898517"/>
          </a:xfrm>
          <a:prstGeom prst="rect">
            <a:avLst/>
          </a:prstGeom>
        </p:spPr>
      </p:pic>
      <p:sp>
        <p:nvSpPr>
          <p:cNvPr id="35" name="矩形 34"/>
          <p:cNvSpPr/>
          <p:nvPr/>
        </p:nvSpPr>
        <p:spPr>
          <a:xfrm>
            <a:off x="0" y="-43735"/>
            <a:ext cx="12192000" cy="6901735"/>
          </a:xfrm>
          <a:prstGeom prst="rect">
            <a:avLst/>
          </a:prstGeom>
          <a:gradFill>
            <a:gsLst>
              <a:gs pos="0">
                <a:schemeClr val="tx1">
                  <a:alpha val="90000"/>
                </a:schemeClr>
              </a:gs>
              <a:gs pos="69000">
                <a:schemeClr val="tx1">
                  <a:alpha val="6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75">
              <a:latin typeface="Arial" panose="020B0604020202020204" pitchFamily="34" charset="0"/>
              <a:cs typeface="Arial" panose="020B0604020202020204" pitchFamily="34" charset="0"/>
              <a:sym typeface="Arial" panose="020B0604020202020204" pitchFamily="34" charset="0"/>
            </a:endParaRPr>
          </a:p>
        </p:txBody>
      </p:sp>
      <p:sp>
        <p:nvSpPr>
          <p:cNvPr id="32" name="圆角矩形 88"/>
          <p:cNvSpPr/>
          <p:nvPr/>
        </p:nvSpPr>
        <p:spPr>
          <a:xfrm>
            <a:off x="669071" y="3169834"/>
            <a:ext cx="3463224" cy="3061993"/>
          </a:xfrm>
          <a:prstGeom prst="roundRect">
            <a:avLst>
              <a:gd name="adj" fmla="val 20"/>
            </a:avLst>
          </a:prstGeom>
          <a:solidFill>
            <a:schemeClr val="tx1">
              <a:lumMod val="95000"/>
              <a:lumOff val="5000"/>
              <a:alpha val="70000"/>
            </a:schemeClr>
          </a:solidFill>
          <a:ln>
            <a:gradFill flip="none" rotWithShape="1">
              <a:gsLst>
                <a:gs pos="0">
                  <a:srgbClr val="0BD0EB">
                    <a:alpha val="50000"/>
                  </a:srgbClr>
                </a:gs>
                <a:gs pos="100000">
                  <a:srgbClr val="00B0F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75" dirty="0">
              <a:solidFill>
                <a:schemeClr val="lt1"/>
              </a:solidFill>
              <a:latin typeface="Arial" panose="020B0604020202020204" pitchFamily="34" charset="0"/>
              <a:cs typeface="Arial" panose="020B0604020202020204" pitchFamily="34" charset="0"/>
              <a:sym typeface="Arial" panose="020B0604020202020204" pitchFamily="34" charset="0"/>
            </a:endParaRPr>
          </a:p>
        </p:txBody>
      </p:sp>
      <p:sp>
        <p:nvSpPr>
          <p:cNvPr id="30" name="矩形 29"/>
          <p:cNvSpPr/>
          <p:nvPr/>
        </p:nvSpPr>
        <p:spPr>
          <a:xfrm>
            <a:off x="669071" y="5465464"/>
            <a:ext cx="3449699" cy="757130"/>
          </a:xfrm>
          <a:prstGeom prst="rect">
            <a:avLst/>
          </a:prstGeom>
        </p:spPr>
        <p:txBody>
          <a:bodyPr wrap="square">
            <a:spAutoFit/>
          </a:bodyPr>
          <a:lstStyle/>
          <a:p>
            <a:pPr algn="ctr">
              <a:lnSpc>
                <a:spcPct val="120000"/>
              </a:lnSpc>
            </a:pPr>
            <a:r>
              <a:rPr lang="zh-CN" altLang="en-US"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工业质检</a:t>
            </a:r>
            <a:endParaRPr lang="en-US" altLang="zh-CN"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a:p>
            <a:pPr algn="ctr">
              <a:lnSpc>
                <a:spcPct val="120000"/>
              </a:lnSpc>
            </a:pPr>
            <a:r>
              <a:rPr lang="zh-CN" altLang="en-US"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t>
            </a:r>
            <a:r>
              <a:rPr lang="en-US" altLang="zh-CN"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AI</a:t>
            </a:r>
            <a:r>
              <a:rPr lang="zh-CN" altLang="en-US"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分析）</a:t>
            </a:r>
            <a:endPar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p:txBody>
      </p:sp>
      <p:sp>
        <p:nvSpPr>
          <p:cNvPr id="29" name="圆角矩形 88"/>
          <p:cNvSpPr/>
          <p:nvPr/>
        </p:nvSpPr>
        <p:spPr>
          <a:xfrm>
            <a:off x="4365127" y="3169834"/>
            <a:ext cx="3463224" cy="3061993"/>
          </a:xfrm>
          <a:prstGeom prst="roundRect">
            <a:avLst>
              <a:gd name="adj" fmla="val 20"/>
            </a:avLst>
          </a:prstGeom>
          <a:solidFill>
            <a:schemeClr val="tx1">
              <a:lumMod val="95000"/>
              <a:lumOff val="5000"/>
              <a:alpha val="70000"/>
            </a:schemeClr>
          </a:solidFill>
          <a:ln>
            <a:gradFill flip="none" rotWithShape="1">
              <a:gsLst>
                <a:gs pos="0">
                  <a:srgbClr val="0BD0EB">
                    <a:alpha val="50000"/>
                  </a:srgbClr>
                </a:gs>
                <a:gs pos="100000">
                  <a:srgbClr val="00B0F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75" dirty="0">
              <a:solidFill>
                <a:schemeClr val="lt1"/>
              </a:solidFill>
              <a:latin typeface="Arial" panose="020B0604020202020204" pitchFamily="34" charset="0"/>
              <a:cs typeface="Arial" panose="020B0604020202020204" pitchFamily="34" charset="0"/>
              <a:sym typeface="Arial" panose="020B0604020202020204" pitchFamily="34" charset="0"/>
            </a:endParaRPr>
          </a:p>
        </p:txBody>
      </p:sp>
      <p:sp>
        <p:nvSpPr>
          <p:cNvPr id="33" name="圆角矩形 88"/>
          <p:cNvSpPr/>
          <p:nvPr/>
        </p:nvSpPr>
        <p:spPr>
          <a:xfrm>
            <a:off x="8074708" y="3169834"/>
            <a:ext cx="3463224" cy="3061993"/>
          </a:xfrm>
          <a:prstGeom prst="roundRect">
            <a:avLst>
              <a:gd name="adj" fmla="val 20"/>
            </a:avLst>
          </a:prstGeom>
          <a:solidFill>
            <a:schemeClr val="tx1">
              <a:lumMod val="95000"/>
              <a:lumOff val="5000"/>
              <a:alpha val="70000"/>
            </a:schemeClr>
          </a:solidFill>
          <a:ln>
            <a:gradFill flip="none" rotWithShape="1">
              <a:gsLst>
                <a:gs pos="0">
                  <a:srgbClr val="0BD0EB">
                    <a:alpha val="50000"/>
                  </a:srgbClr>
                </a:gs>
                <a:gs pos="100000">
                  <a:srgbClr val="00B0F0"/>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75" dirty="0">
              <a:solidFill>
                <a:schemeClr val="lt1"/>
              </a:solidFill>
              <a:latin typeface="Arial" panose="020B0604020202020204" pitchFamily="34" charset="0"/>
              <a:cs typeface="Arial" panose="020B0604020202020204" pitchFamily="34" charset="0"/>
              <a:sym typeface="Arial" panose="020B0604020202020204" pitchFamily="34" charset="0"/>
            </a:endParaRPr>
          </a:p>
        </p:txBody>
      </p:sp>
      <p:sp>
        <p:nvSpPr>
          <p:cNvPr id="100" name="矩形 1"/>
          <p:cNvSpPr/>
          <p:nvPr/>
        </p:nvSpPr>
        <p:spPr>
          <a:xfrm>
            <a:off x="0" y="559654"/>
            <a:ext cx="12192000" cy="651973"/>
          </a:xfrm>
          <a:prstGeom prst="rect">
            <a:avLst/>
          </a:prstGeom>
        </p:spPr>
        <p:txBody>
          <a:bodyPr wrap="square" anchor="ctr">
            <a:spAutoFit/>
          </a:bodyPr>
          <a:lstStyle/>
          <a:p>
            <a:pPr algn="ctr" defTabSz="425450">
              <a:lnSpc>
                <a:spcPts val="4650"/>
              </a:lnSpc>
            </a:pPr>
            <a:r>
              <a:rPr lang="zh-CN" altLang="en-US" sz="3200" b="1" dirty="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边缘计算</a:t>
            </a:r>
            <a:r>
              <a:rPr lang="en-US" altLang="zh-CN" sz="3200" b="1" dirty="0">
                <a:solidFill>
                  <a:srgbClr val="F3982B"/>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a:t>
            </a:r>
            <a:r>
              <a:rPr lang="zh-CN" altLang="en-US" sz="3200" b="1" dirty="0">
                <a:solidFill>
                  <a:srgbClr val="F3982B"/>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开源</a:t>
            </a:r>
            <a:r>
              <a:rPr lang="zh-CN" altLang="en-US" sz="32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a:t>
            </a:r>
            <a:r>
              <a:rPr lang="zh-CN" altLang="en-US" sz="3200" b="1" dirty="0">
                <a:solidFill>
                  <a:srgbClr val="F3982B"/>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加速</a:t>
            </a:r>
            <a:r>
              <a:rPr lang="zh-CN" altLang="en-US" sz="32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云原生能力及应用</a:t>
            </a:r>
            <a:r>
              <a:rPr lang="zh-CN" altLang="en-US" sz="3200" b="1" dirty="0">
                <a:solidFill>
                  <a:srgbClr val="F3982B"/>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rPr>
              <a:t>延伸到边缘</a:t>
            </a:r>
            <a:endParaRPr lang="en-US" altLang="zh-CN" sz="3200" b="1" dirty="0">
              <a:solidFill>
                <a:srgbClr val="F3982B"/>
              </a:solidFill>
              <a:latin typeface="方正兰亭黑_GBK" panose="02000000000000000000" pitchFamily="2" charset="-122"/>
              <a:ea typeface="方正兰亭黑_GBK" panose="02000000000000000000" pitchFamily="2" charset="-122"/>
              <a:cs typeface="Arial" panose="020B0604020202020204" pitchFamily="34" charset="0"/>
              <a:sym typeface="Arial" panose="020B0604020202020204" pitchFamily="34" charset="0"/>
            </a:endParaRPr>
          </a:p>
        </p:txBody>
      </p:sp>
      <p:sp>
        <p:nvSpPr>
          <p:cNvPr id="102" name="矩形 29"/>
          <p:cNvSpPr/>
          <p:nvPr/>
        </p:nvSpPr>
        <p:spPr>
          <a:xfrm>
            <a:off x="4365127" y="5474697"/>
            <a:ext cx="3449699" cy="757130"/>
          </a:xfrm>
          <a:prstGeom prst="rect">
            <a:avLst/>
          </a:prstGeom>
        </p:spPr>
        <p:txBody>
          <a:bodyPr wrap="square">
            <a:spAutoFit/>
          </a:bodyPr>
          <a:lstStyle/>
          <a:p>
            <a:pPr algn="ctr">
              <a:lnSpc>
                <a:spcPct val="120000"/>
              </a:lnSpc>
            </a:pPr>
            <a:r>
              <a:rPr lang="zh-CN" altLang="en-US" b="1"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智慧园</a:t>
            </a:r>
            <a:r>
              <a:rPr lang="zh-CN" altLang="en-US"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区</a:t>
            </a:r>
            <a:endParaRPr lang="en-US" altLang="zh-CN"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a:p>
            <a:pPr algn="ctr">
              <a:lnSpc>
                <a:spcPct val="120000"/>
              </a:lnSpc>
            </a:pPr>
            <a:r>
              <a:rPr lang="zh-CN" altLang="en-US"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（视频监控</a:t>
            </a:r>
            <a:r>
              <a:rPr lang="en-US" altLang="zh-CN"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+AI</a:t>
            </a:r>
            <a:r>
              <a:rPr lang="zh-CN" altLang="en-US"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分析）</a:t>
            </a:r>
            <a:endPar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p:txBody>
      </p:sp>
      <p:sp>
        <p:nvSpPr>
          <p:cNvPr id="103" name="任意多边形 29"/>
          <p:cNvSpPr/>
          <p:nvPr/>
        </p:nvSpPr>
        <p:spPr>
          <a:xfrm flipV="1">
            <a:off x="2841173" y="1921395"/>
            <a:ext cx="6411313" cy="1169428"/>
          </a:xfrm>
          <a:custGeom>
            <a:avLst/>
            <a:gdLst>
              <a:gd name="connsiteX0" fmla="*/ 2836201 w 2836201"/>
              <a:gd name="connsiteY0" fmla="*/ 3789428 h 3789428"/>
              <a:gd name="connsiteX1" fmla="*/ 2711787 w 2836201"/>
              <a:gd name="connsiteY1" fmla="*/ 3682142 h 3789428"/>
              <a:gd name="connsiteX2" fmla="*/ 1888961 w 2836201"/>
              <a:gd name="connsiteY2" fmla="*/ 1207373 h 3789428"/>
              <a:gd name="connsiteX3" fmla="*/ 1897078 w 2836201"/>
              <a:gd name="connsiteY3" fmla="*/ 919610 h 3789428"/>
              <a:gd name="connsiteX4" fmla="*/ 1902386 w 2836201"/>
              <a:gd name="connsiteY4" fmla="*/ 857358 h 3789428"/>
              <a:gd name="connsiteX5" fmla="*/ 2275459 w 2836201"/>
              <a:gd name="connsiteY5" fmla="*/ 857358 h 3789428"/>
              <a:gd name="connsiteX6" fmla="*/ 1418101 w 2836201"/>
              <a:gd name="connsiteY6" fmla="*/ 0 h 3789428"/>
              <a:gd name="connsiteX7" fmla="*/ 560743 w 2836201"/>
              <a:gd name="connsiteY7" fmla="*/ 857358 h 3789428"/>
              <a:gd name="connsiteX8" fmla="*/ 933815 w 2836201"/>
              <a:gd name="connsiteY8" fmla="*/ 857358 h 3789428"/>
              <a:gd name="connsiteX9" fmla="*/ 939123 w 2836201"/>
              <a:gd name="connsiteY9" fmla="*/ 919610 h 3789428"/>
              <a:gd name="connsiteX10" fmla="*/ 947240 w 2836201"/>
              <a:gd name="connsiteY10" fmla="*/ 1207373 h 3789428"/>
              <a:gd name="connsiteX11" fmla="*/ 124414 w 2836201"/>
              <a:gd name="connsiteY11" fmla="*/ 3682142 h 3789428"/>
              <a:gd name="connsiteX12" fmla="*/ 0 w 2836201"/>
              <a:gd name="connsiteY12" fmla="*/ 3789428 h 3789428"/>
              <a:gd name="connsiteX13" fmla="*/ 56160 w 2836201"/>
              <a:gd name="connsiteY13" fmla="*/ 3789428 h 3789428"/>
              <a:gd name="connsiteX14" fmla="*/ 2780041 w 2836201"/>
              <a:gd name="connsiteY14" fmla="*/ 3789428 h 378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6201" h="3789428">
                <a:moveTo>
                  <a:pt x="2836201" y="3789428"/>
                </a:moveTo>
                <a:lnTo>
                  <a:pt x="2711787" y="3682142"/>
                </a:lnTo>
                <a:cubicBezTo>
                  <a:pt x="2221675" y="3205543"/>
                  <a:pt x="1888961" y="2276012"/>
                  <a:pt x="1888961" y="1207373"/>
                </a:cubicBezTo>
                <a:cubicBezTo>
                  <a:pt x="1888961" y="1110224"/>
                  <a:pt x="1891711" y="1014224"/>
                  <a:pt x="1897078" y="919610"/>
                </a:cubicBezTo>
                <a:lnTo>
                  <a:pt x="1902386" y="857358"/>
                </a:lnTo>
                <a:lnTo>
                  <a:pt x="2275459" y="857358"/>
                </a:lnTo>
                <a:lnTo>
                  <a:pt x="1418101" y="0"/>
                </a:lnTo>
                <a:lnTo>
                  <a:pt x="560743" y="857358"/>
                </a:lnTo>
                <a:lnTo>
                  <a:pt x="933815" y="857358"/>
                </a:lnTo>
                <a:lnTo>
                  <a:pt x="939123" y="919610"/>
                </a:lnTo>
                <a:cubicBezTo>
                  <a:pt x="944490" y="1014224"/>
                  <a:pt x="947240" y="1110224"/>
                  <a:pt x="947240" y="1207373"/>
                </a:cubicBezTo>
                <a:cubicBezTo>
                  <a:pt x="947240" y="2276012"/>
                  <a:pt x="614527" y="3205543"/>
                  <a:pt x="124414" y="3682142"/>
                </a:cubicBezTo>
                <a:lnTo>
                  <a:pt x="0" y="3789428"/>
                </a:lnTo>
                <a:lnTo>
                  <a:pt x="56160" y="3789428"/>
                </a:lnTo>
                <a:lnTo>
                  <a:pt x="2780041" y="3789428"/>
                </a:lnTo>
                <a:close/>
              </a:path>
            </a:pathLst>
          </a:custGeom>
          <a:gradFill flip="none" rotWithShape="1">
            <a:gsLst>
              <a:gs pos="0">
                <a:srgbClr val="38BBEA"/>
              </a:gs>
              <a:gs pos="60000">
                <a:srgbClr val="31DAE1">
                  <a:alpha val="25000"/>
                </a:srgbClr>
              </a:gs>
              <a:gs pos="100000">
                <a:srgbClr val="31DAE1">
                  <a:alpha val="0"/>
                </a:srgbClr>
              </a:gs>
            </a:gsLst>
            <a:lin ang="5400000" scaled="1"/>
            <a:tileRect/>
          </a:gradFill>
          <a:ln w="9525">
            <a:noFill/>
            <a:round/>
          </a:ln>
          <a:effectLst>
            <a:outerShdw blurRad="228600" sx="102000" sy="102000" algn="ctr" rotWithShape="0">
              <a:srgbClr val="1FD7F7">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0265"/>
            <a:endParaRPr lang="zh-CN" altLang="en-US" sz="3320">
              <a:latin typeface="Arial" panose="020B0604020202020204" pitchFamily="34" charset="0"/>
              <a:cs typeface="Arial" panose="020B0604020202020204" pitchFamily="34" charset="0"/>
              <a:sym typeface="Arial" panose="020B0604020202020204" pitchFamily="34" charset="0"/>
            </a:endParaRPr>
          </a:p>
        </p:txBody>
      </p:sp>
      <p:pic>
        <p:nvPicPr>
          <p:cNvPr id="92" name="图片 57"/>
          <p:cNvPicPr>
            <a:picLocks noChangeAspect="1"/>
          </p:cNvPicPr>
          <p:nvPr/>
        </p:nvPicPr>
        <p:blipFill rotWithShape="1">
          <a:blip r:embed="rId2" cstate="screen"/>
          <a:srcRect/>
          <a:stretch>
            <a:fillRect/>
          </a:stretch>
        </p:blipFill>
        <p:spPr>
          <a:xfrm>
            <a:off x="759565" y="3367965"/>
            <a:ext cx="3262218" cy="1989306"/>
          </a:xfrm>
          <a:prstGeom prst="rect">
            <a:avLst/>
          </a:prstGeom>
          <a:noFill/>
          <a:ln>
            <a:noFill/>
          </a:ln>
        </p:spPr>
      </p:pic>
      <p:sp>
        <p:nvSpPr>
          <p:cNvPr id="93" name="矩形 23"/>
          <p:cNvSpPr/>
          <p:nvPr/>
        </p:nvSpPr>
        <p:spPr>
          <a:xfrm>
            <a:off x="765598" y="3372768"/>
            <a:ext cx="3255393" cy="1976374"/>
          </a:xfrm>
          <a:prstGeom prst="rect">
            <a:avLst/>
          </a:prstGeom>
          <a:gradFill>
            <a:gsLst>
              <a:gs pos="0">
                <a:srgbClr val="27E0D4">
                  <a:alpha val="30000"/>
                </a:srgbClr>
              </a:gs>
              <a:gs pos="77000">
                <a:srgbClr val="38BBEA">
                  <a:alpha val="30000"/>
                </a:srgbClr>
              </a:gs>
            </a:gsLst>
            <a:lin ang="5400000" scaled="1"/>
          </a:gradFill>
          <a:ln w="9525">
            <a:noFill/>
            <a:round/>
          </a:ln>
        </p:spPr>
        <p:txBody>
          <a:bodyPr vert="horz" wrap="square" lIns="85060" tIns="42530" rIns="85060" bIns="42530" numCol="1" anchor="t" anchorCtr="0" compatLnSpc="1"/>
          <a:lstStyle/>
          <a:p>
            <a:endParaRPr lang="zh-CN" altLang="en-US" sz="1675">
              <a:latin typeface="Arial" panose="020B0604020202020204" pitchFamily="34" charset="0"/>
              <a:cs typeface="Arial" panose="020B0604020202020204" pitchFamily="34" charset="0"/>
              <a:sym typeface="Arial" panose="020B0604020202020204" pitchFamily="34" charset="0"/>
            </a:endParaRPr>
          </a:p>
        </p:txBody>
      </p:sp>
      <p:pic>
        <p:nvPicPr>
          <p:cNvPr id="98" name="Picture 4" descr="âäººè¸è¯å«âçå¾çæç´¢ç»æ"/>
          <p:cNvPicPr>
            <a:picLocks noChangeAspect="1" noChangeArrowheads="1"/>
          </p:cNvPicPr>
          <p:nvPr/>
        </p:nvPicPr>
        <p:blipFill rotWithShape="1">
          <a:blip r:embed="rId3" cstate="screen"/>
          <a:srcRect/>
          <a:stretch>
            <a:fillRect/>
          </a:stretch>
        </p:blipFill>
        <p:spPr bwMode="auto">
          <a:xfrm>
            <a:off x="4480865" y="3372768"/>
            <a:ext cx="3164166" cy="1984503"/>
          </a:xfrm>
          <a:prstGeom prst="rect">
            <a:avLst/>
          </a:prstGeom>
          <a:noFill/>
          <a:extLst>
            <a:ext uri="{909E8E84-426E-40DD-AFC4-6F175D3DCCD1}">
              <a14:hiddenFill xmlns:a14="http://schemas.microsoft.com/office/drawing/2010/main">
                <a:solidFill>
                  <a:srgbClr val="FFFFFF"/>
                </a:solidFill>
              </a14:hiddenFill>
            </a:ext>
          </a:extLst>
        </p:spPr>
      </p:pic>
      <p:sp>
        <p:nvSpPr>
          <p:cNvPr id="99" name="矩形 23"/>
          <p:cNvSpPr/>
          <p:nvPr/>
        </p:nvSpPr>
        <p:spPr>
          <a:xfrm>
            <a:off x="4493855" y="3367368"/>
            <a:ext cx="3181336" cy="1976374"/>
          </a:xfrm>
          <a:prstGeom prst="rect">
            <a:avLst/>
          </a:prstGeom>
          <a:gradFill>
            <a:gsLst>
              <a:gs pos="0">
                <a:srgbClr val="27E0D4">
                  <a:alpha val="30000"/>
                </a:srgbClr>
              </a:gs>
              <a:gs pos="77000">
                <a:srgbClr val="38BBEA">
                  <a:alpha val="30000"/>
                </a:srgbClr>
              </a:gs>
            </a:gsLst>
            <a:lin ang="5400000" scaled="1"/>
          </a:gradFill>
          <a:ln w="9525">
            <a:noFill/>
            <a:round/>
          </a:ln>
        </p:spPr>
        <p:txBody>
          <a:bodyPr vert="horz" wrap="square" lIns="85060" tIns="42530" rIns="85060" bIns="42530" numCol="1" anchor="t" anchorCtr="0" compatLnSpc="1"/>
          <a:lstStyle/>
          <a:p>
            <a:endParaRPr lang="zh-CN" altLang="en-US" sz="1675">
              <a:latin typeface="Arial" panose="020B0604020202020204" pitchFamily="34" charset="0"/>
              <a:cs typeface="Arial" panose="020B0604020202020204" pitchFamily="34" charset="0"/>
              <a:sym typeface="Arial" panose="020B0604020202020204" pitchFamily="34" charset="0"/>
            </a:endParaRPr>
          </a:p>
        </p:txBody>
      </p:sp>
      <p:sp>
        <p:nvSpPr>
          <p:cNvPr id="107" name="矩形 29"/>
          <p:cNvSpPr/>
          <p:nvPr/>
        </p:nvSpPr>
        <p:spPr>
          <a:xfrm>
            <a:off x="8099733" y="5465464"/>
            <a:ext cx="3449699" cy="757130"/>
          </a:xfrm>
          <a:prstGeom prst="rect">
            <a:avLst/>
          </a:prstGeom>
        </p:spPr>
        <p:txBody>
          <a:bodyPr wrap="square">
            <a:spAutoFit/>
          </a:bodyPr>
          <a:lstStyle/>
          <a:p>
            <a:pPr algn="ctr">
              <a:lnSpc>
                <a:spcPct val="120000"/>
              </a:lnSpc>
            </a:pPr>
            <a:r>
              <a:rPr lang="zh-CN" altLang="en-US"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煤矿大脑</a:t>
            </a:r>
            <a:endParaRPr lang="en-US" altLang="zh-CN" b="1"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a:p>
            <a:pPr algn="ctr">
              <a:lnSpc>
                <a:spcPct val="120000"/>
              </a:lnSpc>
            </a:pPr>
            <a:r>
              <a:rPr lang="zh-CN" altLang="en-US"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t>
            </a:r>
            <a:r>
              <a:rPr lang="en-US" altLang="zh-CN"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AI</a:t>
            </a:r>
            <a:r>
              <a:rPr lang="zh-CN" altLang="en-US" dirty="0" smtClean="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rPr>
              <a:t>分析）</a:t>
            </a:r>
            <a:endParaRPr lang="en-US" altLang="zh-CN" dirty="0">
              <a:solidFill>
                <a:schemeClr val="bg1"/>
              </a:solidFill>
              <a:latin typeface="Akkurat Pro" panose="020B0504020101020102" pitchFamily="34" charset="0"/>
              <a:ea typeface="方正兰亭中黑_GBK" panose="02000000000000000000" pitchFamily="2" charset="-122"/>
              <a:cs typeface="Arial" panose="020B0604020202020204" pitchFamily="34" charset="0"/>
              <a:sym typeface="Arial" panose="020B0604020202020204" pitchFamily="34" charset="0"/>
            </a:endParaRPr>
          </a:p>
        </p:txBody>
      </p:sp>
      <p:sp>
        <p:nvSpPr>
          <p:cNvPr id="108" name="Rectangle 107"/>
          <p:cNvSpPr/>
          <p:nvPr/>
        </p:nvSpPr>
        <p:spPr>
          <a:xfrm>
            <a:off x="598673" y="1448902"/>
            <a:ext cx="10939259" cy="400110"/>
          </a:xfrm>
          <a:prstGeom prst="rect">
            <a:avLst/>
          </a:prstGeom>
        </p:spPr>
        <p:txBody>
          <a:bodyPr wrap="square">
            <a:spAutoFit/>
          </a:bodyPr>
          <a:lstStyle/>
          <a:p>
            <a:pPr algn="ctr"/>
            <a:r>
              <a:rPr lang="zh-CN" altLang="en-US" sz="2000" dirty="0" smtClean="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挑战：边缘业务部署复杂；开</a:t>
            </a:r>
            <a:r>
              <a:rPr lang="zh-CN" altLang="en-US" sz="20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发难度</a:t>
            </a:r>
            <a:r>
              <a:rPr lang="zh-CN" altLang="en-US" sz="2000" dirty="0" smtClean="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高、周</a:t>
            </a:r>
            <a:r>
              <a:rPr lang="zh-CN" altLang="en-US" sz="20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期</a:t>
            </a:r>
            <a:r>
              <a:rPr lang="zh-CN" altLang="en-US" sz="2000" dirty="0" smtClean="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rPr>
              <a:t>长；边云缺乏协同</a:t>
            </a:r>
            <a:endParaRPr lang="zh-CN" altLang="en-US" sz="2000" dirty="0">
              <a:solidFill>
                <a:schemeClr val="bg1"/>
              </a:solidFill>
              <a:latin typeface="方正兰亭中黑_GBK" panose="02000000000000000000" pitchFamily="2" charset="-122"/>
              <a:ea typeface="方正兰亭中黑_GBK" panose="02000000000000000000" pitchFamily="2" charset="-122"/>
              <a:cs typeface="Arial" panose="020B0604020202020204" pitchFamily="34" charset="0"/>
            </a:endParaRPr>
          </a:p>
        </p:txBody>
      </p:sp>
      <p:sp>
        <p:nvSpPr>
          <p:cNvPr id="120" name="文本框 28"/>
          <p:cNvSpPr txBox="1"/>
          <p:nvPr/>
        </p:nvSpPr>
        <p:spPr>
          <a:xfrm>
            <a:off x="4813019" y="2118905"/>
            <a:ext cx="2499858" cy="1148904"/>
          </a:xfrm>
          <a:prstGeom prst="rect">
            <a:avLst/>
          </a:prstGeom>
          <a:noFill/>
        </p:spPr>
        <p:txBody>
          <a:bodyPr wrap="square" rtlCol="0">
            <a:spAutoFit/>
          </a:bodyPr>
          <a:lstStyle/>
          <a:p>
            <a:pPr algn="ctr">
              <a:lnSpc>
                <a:spcPct val="120000"/>
              </a:lnSpc>
              <a:spcAft>
                <a:spcPts val="300"/>
              </a:spcAft>
            </a:pPr>
            <a:r>
              <a:rPr lang="en-US" altLang="zh-CN"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a:t>
            </a:r>
            <a:r>
              <a:rPr lang="en-US" altLang="zh-CN" sz="2000" b="1" dirty="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 </a:t>
            </a:r>
            <a:r>
              <a:rPr lang="zh-CN" altLang="en-US"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开源</a:t>
            </a:r>
            <a:endParaRPr lang="en-US" altLang="zh-CN"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endParaRPr>
          </a:p>
          <a:p>
            <a:pPr algn="ctr">
              <a:lnSpc>
                <a:spcPct val="120000"/>
              </a:lnSpc>
              <a:spcAft>
                <a:spcPts val="300"/>
              </a:spcAft>
            </a:pPr>
            <a:r>
              <a:rPr lang="zh-CN" altLang="en-US"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a:t>
            </a:r>
            <a:r>
              <a:rPr lang="en-US" altLang="zh-CN"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KubeEdge</a:t>
            </a:r>
            <a:r>
              <a:rPr lang="zh-CN" altLang="en-US"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rPr>
              <a:t>）</a:t>
            </a:r>
            <a:endParaRPr lang="en-US" altLang="zh-CN" sz="2000" b="1" dirty="0" smtClean="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endParaRPr>
          </a:p>
          <a:p>
            <a:pPr algn="ctr">
              <a:lnSpc>
                <a:spcPct val="120000"/>
              </a:lnSpc>
              <a:spcAft>
                <a:spcPts val="300"/>
              </a:spcAft>
            </a:pPr>
            <a:endParaRPr lang="en-US" altLang="zh-CN" sz="1400" b="1" dirty="0">
              <a:solidFill>
                <a:prstClr val="white"/>
              </a:solidFill>
              <a:latin typeface="方正兰亭黑_GBK" panose="02000000000000000000" pitchFamily="2" charset="-122"/>
              <a:ea typeface="方正兰亭黑_GBK" panose="02000000000000000000" pitchFamily="2" charset="-122"/>
              <a:cs typeface="Arial" panose="020B0604020202020204" pitchFamily="34" charset="0"/>
            </a:endParaRPr>
          </a:p>
        </p:txBody>
      </p:sp>
      <p:pic>
        <p:nvPicPr>
          <p:cNvPr id="21" name="图片 142"/>
          <p:cNvPicPr>
            <a:picLocks noChangeAspect="1"/>
          </p:cNvPicPr>
          <p:nvPr/>
        </p:nvPicPr>
        <p:blipFill>
          <a:blip r:embed="rId4" cstate="print"/>
          <a:stretch>
            <a:fillRect/>
          </a:stretch>
        </p:blipFill>
        <p:spPr>
          <a:xfrm>
            <a:off x="8167650" y="3375755"/>
            <a:ext cx="3174319" cy="1996820"/>
          </a:xfrm>
          <a:prstGeom prst="rect">
            <a:avLst/>
          </a:prstGeom>
        </p:spPr>
      </p:pic>
      <p:sp>
        <p:nvSpPr>
          <p:cNvPr id="106" name="矩形 23"/>
          <p:cNvSpPr/>
          <p:nvPr/>
        </p:nvSpPr>
        <p:spPr>
          <a:xfrm>
            <a:off x="8185655" y="3376819"/>
            <a:ext cx="3181336" cy="1976374"/>
          </a:xfrm>
          <a:prstGeom prst="rect">
            <a:avLst/>
          </a:prstGeom>
          <a:gradFill>
            <a:gsLst>
              <a:gs pos="0">
                <a:srgbClr val="27E0D4">
                  <a:alpha val="30000"/>
                </a:srgbClr>
              </a:gs>
              <a:gs pos="77000">
                <a:srgbClr val="38BBEA">
                  <a:alpha val="30000"/>
                </a:srgbClr>
              </a:gs>
            </a:gsLst>
            <a:lin ang="5400000" scaled="1"/>
          </a:gradFill>
          <a:ln w="9525">
            <a:noFill/>
            <a:round/>
          </a:ln>
        </p:spPr>
        <p:txBody>
          <a:bodyPr vert="horz" wrap="square" lIns="85060" tIns="42530" rIns="85060" bIns="42530" numCol="1" anchor="t" anchorCtr="0" compatLnSpc="1"/>
          <a:lstStyle/>
          <a:p>
            <a:endParaRPr lang="zh-CN" altLang="en-US" sz="1675">
              <a:latin typeface="Arial" panose="020B0604020202020204" pitchFamily="34" charset="0"/>
              <a:cs typeface="Arial" panose="020B0604020202020204" pitchFamily="34" charset="0"/>
              <a:sym typeface="Arial" panose="020B0604020202020204" pitchFamily="34" charset="0"/>
            </a:endParaRPr>
          </a:p>
        </p:txBody>
      </p:sp>
      <p:pic>
        <p:nvPicPr>
          <p:cNvPr id="22" name="图片 2"/>
          <p:cNvPicPr>
            <a:picLocks noChangeAspect="1"/>
          </p:cNvPicPr>
          <p:nvPr/>
        </p:nvPicPr>
        <p:blipFill>
          <a:blip r:embed="rId5" cstate="email">
            <a:duotone>
              <a:schemeClr val="bg2">
                <a:shade val="45000"/>
                <a:satMod val="135000"/>
              </a:schemeClr>
              <a:prstClr val="white"/>
            </a:duotone>
          </a:blip>
          <a:stretch>
            <a:fillRect/>
          </a:stretch>
        </p:blipFill>
        <p:spPr>
          <a:xfrm>
            <a:off x="8649328" y="6344098"/>
            <a:ext cx="1074271" cy="357612"/>
          </a:xfrm>
          <a:prstGeom prst="rect">
            <a:avLst/>
          </a:prstGeom>
        </p:spPr>
      </p:pic>
      <p:grpSp>
        <p:nvGrpSpPr>
          <p:cNvPr id="23" name="Group 22"/>
          <p:cNvGrpSpPr/>
          <p:nvPr/>
        </p:nvGrpSpPr>
        <p:grpSpPr>
          <a:xfrm>
            <a:off x="10046732" y="6339164"/>
            <a:ext cx="1050305" cy="393710"/>
            <a:chOff x="8525914" y="6244520"/>
            <a:chExt cx="1569290" cy="499777"/>
          </a:xfrm>
        </p:grpSpPr>
        <p:pic>
          <p:nvPicPr>
            <p:cNvPr id="24" name="图片 1"/>
            <p:cNvPicPr>
              <a:picLocks noChangeAspect="1"/>
            </p:cNvPicPr>
            <p:nvPr/>
          </p:nvPicPr>
          <p:blipFill>
            <a:blip r:embed="rId6" cstate="email">
              <a:clrChange>
                <a:clrFrom>
                  <a:srgbClr val="FFFFFF"/>
                </a:clrFrom>
                <a:clrTo>
                  <a:srgbClr val="FFFFFF">
                    <a:alpha val="0"/>
                  </a:srgbClr>
                </a:clrTo>
              </a:clrChange>
              <a:duotone>
                <a:schemeClr val="bg2">
                  <a:shade val="45000"/>
                  <a:satMod val="135000"/>
                </a:schemeClr>
                <a:prstClr val="white"/>
              </a:duotone>
            </a:blip>
            <a:stretch>
              <a:fillRect/>
            </a:stretch>
          </p:blipFill>
          <p:spPr>
            <a:xfrm>
              <a:off x="8525914" y="6244520"/>
              <a:ext cx="584004" cy="440909"/>
            </a:xfrm>
            <a:prstGeom prst="rect">
              <a:avLst/>
            </a:prstGeom>
          </p:spPr>
        </p:pic>
        <p:sp>
          <p:nvSpPr>
            <p:cNvPr id="25" name="文本框 3"/>
            <p:cNvSpPr txBox="1"/>
            <p:nvPr/>
          </p:nvSpPr>
          <p:spPr>
            <a:xfrm>
              <a:off x="9084160" y="6244520"/>
              <a:ext cx="1011044" cy="499777"/>
            </a:xfrm>
            <a:prstGeom prst="rect">
              <a:avLst/>
            </a:prstGeom>
            <a:noFill/>
          </p:spPr>
          <p:txBody>
            <a:bodyPr wrap="none" rtlCol="0">
              <a:spAutoFit/>
            </a:bodyPr>
            <a:lstStyle>
              <a:defPPr>
                <a:defRPr lang="en-US"/>
              </a:defPPr>
              <a:lvl1pPr marL="0" algn="l" defTabSz="215265" rtl="0" eaLnBrk="1" latinLnBrk="0" hangingPunct="1">
                <a:defRPr sz="425" kern="1200">
                  <a:solidFill>
                    <a:schemeClr val="tx1"/>
                  </a:solidFill>
                  <a:latin typeface="+mn-lt"/>
                  <a:ea typeface="+mn-ea"/>
                  <a:cs typeface="+mn-cs"/>
                </a:defRPr>
              </a:lvl1pPr>
              <a:lvl2pPr marL="107950" algn="l" defTabSz="215265" rtl="0" eaLnBrk="1" latinLnBrk="0" hangingPunct="1">
                <a:defRPr sz="425" kern="1200">
                  <a:solidFill>
                    <a:schemeClr val="tx1"/>
                  </a:solidFill>
                  <a:latin typeface="+mn-lt"/>
                  <a:ea typeface="+mn-ea"/>
                  <a:cs typeface="+mn-cs"/>
                </a:defRPr>
              </a:lvl2pPr>
              <a:lvl3pPr marL="215900" algn="l" defTabSz="215265" rtl="0" eaLnBrk="1" latinLnBrk="0" hangingPunct="1">
                <a:defRPr sz="425" kern="1200">
                  <a:solidFill>
                    <a:schemeClr val="tx1"/>
                  </a:solidFill>
                  <a:latin typeface="+mn-lt"/>
                  <a:ea typeface="+mn-ea"/>
                  <a:cs typeface="+mn-cs"/>
                </a:defRPr>
              </a:lvl3pPr>
              <a:lvl4pPr marL="323850" algn="l" defTabSz="215265" rtl="0" eaLnBrk="1" latinLnBrk="0" hangingPunct="1">
                <a:defRPr sz="425" kern="1200">
                  <a:solidFill>
                    <a:schemeClr val="tx1"/>
                  </a:solidFill>
                  <a:latin typeface="+mn-lt"/>
                  <a:ea typeface="+mn-ea"/>
                  <a:cs typeface="+mn-cs"/>
                </a:defRPr>
              </a:lvl4pPr>
              <a:lvl5pPr marL="431800" algn="l" defTabSz="215265" rtl="0" eaLnBrk="1" latinLnBrk="0" hangingPunct="1">
                <a:defRPr sz="425" kern="1200">
                  <a:solidFill>
                    <a:schemeClr val="tx1"/>
                  </a:solidFill>
                  <a:latin typeface="+mn-lt"/>
                  <a:ea typeface="+mn-ea"/>
                  <a:cs typeface="+mn-cs"/>
                </a:defRPr>
              </a:lvl5pPr>
              <a:lvl6pPr marL="539750" algn="l" defTabSz="215265" rtl="0" eaLnBrk="1" latinLnBrk="0" hangingPunct="1">
                <a:defRPr sz="425" kern="1200">
                  <a:solidFill>
                    <a:schemeClr val="tx1"/>
                  </a:solidFill>
                  <a:latin typeface="+mn-lt"/>
                  <a:ea typeface="+mn-ea"/>
                  <a:cs typeface="+mn-cs"/>
                </a:defRPr>
              </a:lvl6pPr>
              <a:lvl7pPr marL="647700" algn="l" defTabSz="215265" rtl="0" eaLnBrk="1" latinLnBrk="0" hangingPunct="1">
                <a:defRPr sz="425" kern="1200">
                  <a:solidFill>
                    <a:schemeClr val="tx1"/>
                  </a:solidFill>
                  <a:latin typeface="+mn-lt"/>
                  <a:ea typeface="+mn-ea"/>
                  <a:cs typeface="+mn-cs"/>
                </a:defRPr>
              </a:lvl7pPr>
              <a:lvl8pPr marL="755650" algn="l" defTabSz="215265" rtl="0" eaLnBrk="1" latinLnBrk="0" hangingPunct="1">
                <a:defRPr sz="425" kern="1200">
                  <a:solidFill>
                    <a:schemeClr val="tx1"/>
                  </a:solidFill>
                  <a:latin typeface="+mn-lt"/>
                  <a:ea typeface="+mn-ea"/>
                  <a:cs typeface="+mn-cs"/>
                </a:defRPr>
              </a:lvl8pPr>
              <a:lvl9pPr marL="863600" algn="l" defTabSz="215265" rtl="0" eaLnBrk="1" latinLnBrk="0" hangingPunct="1">
                <a:defRPr sz="425" kern="1200">
                  <a:solidFill>
                    <a:schemeClr val="tx1"/>
                  </a:solidFill>
                  <a:latin typeface="+mn-lt"/>
                  <a:ea typeface="+mn-ea"/>
                  <a:cs typeface="+mn-cs"/>
                </a:defRPr>
              </a:lvl9pPr>
            </a:lstStyle>
            <a:p>
              <a:r>
                <a:rPr kumimoji="1" lang="zh-CN" altLang="en-US" sz="1100" b="1" spc="300" dirty="0" smtClean="0">
                  <a:solidFill>
                    <a:schemeClr val="bg1">
                      <a:lumMod val="75000"/>
                    </a:schemeClr>
                  </a:solidFill>
                  <a:latin typeface="微软雅黑" panose="020B0703020204020201" pitchFamily="34" charset="-122"/>
                  <a:ea typeface="微软雅黑" panose="020B0703020204020201" pitchFamily="34" charset="-122"/>
                  <a:cs typeface="微软雅黑" panose="020B0703020204020201" pitchFamily="34" charset="-122"/>
                </a:rPr>
                <a:t>中国煤科</a:t>
              </a:r>
              <a:endParaRPr kumimoji="1" lang="zh-CN" altLang="en-US" sz="1100" b="1" spc="300" dirty="0" smtClean="0">
                <a:solidFill>
                  <a:schemeClr val="bg1">
                    <a:lumMod val="75000"/>
                  </a:schemeClr>
                </a:solidFill>
                <a:latin typeface="微软雅黑" panose="020B0703020204020201" pitchFamily="34" charset="-122"/>
                <a:ea typeface="微软雅黑" panose="020B0703020204020201" pitchFamily="34" charset="-122"/>
                <a:cs typeface="微软雅黑" panose="020B0703020204020201" pitchFamily="34" charset="-122"/>
              </a:endParaRPr>
            </a:p>
            <a:p>
              <a:r>
                <a:rPr kumimoji="1" lang="en-US" altLang="zh-CN" sz="1200" b="1" spc="300" dirty="0" smtClean="0">
                  <a:solidFill>
                    <a:schemeClr val="bg1">
                      <a:lumMod val="75000"/>
                    </a:schemeClr>
                  </a:solidFill>
                  <a:latin typeface="微软雅黑" panose="020B0703020204020201" pitchFamily="34" charset="-122"/>
                  <a:ea typeface="微软雅黑" panose="020B0703020204020201" pitchFamily="34" charset="-122"/>
                  <a:cs typeface="微软雅黑" panose="020B0703020204020201" pitchFamily="34" charset="-122"/>
                </a:rPr>
                <a:t>CCTEG</a:t>
              </a:r>
              <a:endParaRPr kumimoji="1" lang="zh-CN" altLang="en-US" sz="1200" b="1" spc="300" dirty="0">
                <a:solidFill>
                  <a:schemeClr val="bg1">
                    <a:lumMod val="75000"/>
                  </a:schemeClr>
                </a:solidFill>
                <a:latin typeface="微软雅黑" panose="020B0703020204020201" pitchFamily="34" charset="-122"/>
                <a:ea typeface="微软雅黑" panose="020B0703020204020201" pitchFamily="34" charset="-122"/>
                <a:cs typeface="微软雅黑" panose="020B0703020204020201" pitchFamily="34" charset="-122"/>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215" y="-29411"/>
            <a:ext cx="12231215" cy="1761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solidFill>
                  <a:schemeClr val="bg1"/>
                </a:solidFill>
                <a:latin typeface="方正兰亭中黑_GBK" panose="02000000000000000000" pitchFamily="2" charset="-122"/>
                <a:ea typeface="方正兰亭中黑_GBK" panose="02000000000000000000" pitchFamily="2" charset="-122"/>
              </a:rPr>
              <a:t>编译器</a:t>
            </a:r>
            <a:r>
              <a:rPr lang="en-US" altLang="zh-CN" sz="3200" b="1" dirty="0" smtClean="0">
                <a:solidFill>
                  <a:srgbClr val="F3982B"/>
                </a:solidFill>
                <a:latin typeface="方正兰亭中黑_GBK" panose="02000000000000000000" pitchFamily="2" charset="-122"/>
                <a:ea typeface="方正兰亭中黑_GBK" panose="02000000000000000000" pitchFamily="2" charset="-122"/>
              </a:rPr>
              <a:t>+</a:t>
            </a:r>
            <a:r>
              <a:rPr lang="zh-CN" altLang="en-US" sz="3200" b="1" dirty="0" smtClean="0">
                <a:solidFill>
                  <a:srgbClr val="F3982B"/>
                </a:solidFill>
                <a:latin typeface="方正兰亭中黑_GBK" panose="02000000000000000000" pitchFamily="2" charset="-122"/>
                <a:ea typeface="方正兰亭中黑_GBK" panose="02000000000000000000" pitchFamily="2" charset="-122"/>
              </a:rPr>
              <a:t>开</a:t>
            </a:r>
            <a:r>
              <a:rPr lang="zh-CN" altLang="en-US" sz="3200" b="1" dirty="0">
                <a:solidFill>
                  <a:srgbClr val="F3982B"/>
                </a:solidFill>
                <a:latin typeface="方正兰亭中黑_GBK" panose="02000000000000000000" pitchFamily="2" charset="-122"/>
                <a:ea typeface="方正兰亭中黑_GBK" panose="02000000000000000000" pitchFamily="2" charset="-122"/>
              </a:rPr>
              <a:t>源</a:t>
            </a:r>
            <a:r>
              <a:rPr lang="zh-CN" altLang="en-US" sz="3200" b="1" dirty="0" smtClean="0">
                <a:solidFill>
                  <a:schemeClr val="bg1"/>
                </a:solidFill>
                <a:latin typeface="方正兰亭中黑_GBK" panose="02000000000000000000" pitchFamily="2" charset="-122"/>
                <a:ea typeface="方正兰亭中黑_GBK" panose="02000000000000000000" pitchFamily="2" charset="-122"/>
              </a:rPr>
              <a:t>：让</a:t>
            </a:r>
            <a:r>
              <a:rPr lang="zh-CN" altLang="en-US" sz="3200" dirty="0" smtClean="0">
                <a:solidFill>
                  <a:srgbClr val="F3982B"/>
                </a:solidFill>
                <a:latin typeface="Akkurat Pro" panose="020B0504020101020102" pitchFamily="34" charset="0"/>
                <a:ea typeface="方正兰亭粗黑简体" panose="02000000000000000000" pitchFamily="2" charset="-122"/>
                <a:cs typeface="Arial" panose="020B0604020202020204" pitchFamily="34" charset="0"/>
              </a:rPr>
              <a:t>更多用户</a:t>
            </a:r>
            <a:r>
              <a:rPr lang="zh-CN" altLang="en-US" sz="3200" b="1" dirty="0">
                <a:solidFill>
                  <a:schemeClr val="bg1"/>
                </a:solidFill>
                <a:latin typeface="方正兰亭中黑_GBK" panose="02000000000000000000" pitchFamily="2" charset="-122"/>
                <a:ea typeface="方正兰亭中黑_GBK" panose="02000000000000000000" pitchFamily="2" charset="-122"/>
              </a:rPr>
              <a:t>享受应用</a:t>
            </a:r>
            <a:r>
              <a:rPr lang="zh-CN" altLang="en-US" sz="3200" dirty="0" smtClean="0">
                <a:solidFill>
                  <a:srgbClr val="F3982B"/>
                </a:solidFill>
                <a:latin typeface="Akkurat Pro" panose="020B0504020101020102" pitchFamily="34" charset="0"/>
                <a:ea typeface="方正兰亭粗黑简体" panose="02000000000000000000" pitchFamily="2" charset="-122"/>
                <a:cs typeface="Arial" panose="020B0604020202020204" pitchFamily="34" charset="0"/>
              </a:rPr>
              <a:t>流畅</a:t>
            </a:r>
            <a:r>
              <a:rPr lang="zh-CN" altLang="en-US" sz="3200" b="1" dirty="0">
                <a:solidFill>
                  <a:schemeClr val="bg1"/>
                </a:solidFill>
                <a:latin typeface="方正兰亭中黑_GBK" panose="02000000000000000000" pitchFamily="2" charset="-122"/>
                <a:ea typeface="方正兰亭中黑_GBK" panose="02000000000000000000" pitchFamily="2" charset="-122"/>
              </a:rPr>
              <a:t>体验</a:t>
            </a:r>
            <a:endParaRPr lang="zh-CN" altLang="en-US" sz="3200" b="1" dirty="0">
              <a:solidFill>
                <a:schemeClr val="bg1"/>
              </a:solidFill>
              <a:latin typeface="方正兰亭中黑_GBK" panose="02000000000000000000" pitchFamily="2" charset="-122"/>
              <a:ea typeface="方正兰亭中黑_GBK" panose="02000000000000000000" pitchFamily="2" charset="-122"/>
            </a:endParaRPr>
          </a:p>
        </p:txBody>
      </p:sp>
      <p:pic>
        <p:nvPicPr>
          <p:cNvPr id="2" name="Picture 1"/>
          <p:cNvPicPr>
            <a:picLocks noChangeAspect="1"/>
          </p:cNvPicPr>
          <p:nvPr/>
        </p:nvPicPr>
        <p:blipFill rotWithShape="1">
          <a:blip r:embed="rId2" cstate="screen"/>
          <a:srcRect/>
          <a:stretch>
            <a:fillRect/>
          </a:stretch>
        </p:blipFill>
        <p:spPr>
          <a:xfrm>
            <a:off x="-193963" y="1274586"/>
            <a:ext cx="12690763" cy="5583414"/>
          </a:xfrm>
          <a:prstGeom prst="rect">
            <a:avLst/>
          </a:prstGeom>
        </p:spPr>
      </p:pic>
      <p:sp>
        <p:nvSpPr>
          <p:cNvPr id="3" name="矩形 12"/>
          <p:cNvSpPr/>
          <p:nvPr/>
        </p:nvSpPr>
        <p:spPr>
          <a:xfrm>
            <a:off x="-36575" y="1251284"/>
            <a:ext cx="12228576" cy="5606717"/>
          </a:xfrm>
          <a:prstGeom prst="rect">
            <a:avLst/>
          </a:prstGeom>
          <a:gradFill flip="none" rotWithShape="1">
            <a:gsLst>
              <a:gs pos="0">
                <a:schemeClr val="tx1">
                  <a:alpha val="52000"/>
                </a:schemeClr>
              </a:gs>
              <a:gs pos="100000">
                <a:schemeClr val="tx1">
                  <a:alpha val="90000"/>
                </a:schemeClr>
              </a:gs>
              <a:gs pos="12000">
                <a:srgbClr val="000000">
                  <a:alpha val="63000"/>
                </a:srgbClr>
              </a:gs>
              <a:gs pos="90000">
                <a:srgbClr val="000000">
                  <a:alpha val="52000"/>
                </a:srgbClr>
              </a:gs>
              <a:gs pos="50000">
                <a:schemeClr val="tx1">
                  <a:alpha val="46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sp>
        <p:nvSpPr>
          <p:cNvPr id="32" name="文本框 66"/>
          <p:cNvSpPr txBox="1"/>
          <p:nvPr/>
        </p:nvSpPr>
        <p:spPr>
          <a:xfrm>
            <a:off x="8324122" y="2901380"/>
            <a:ext cx="1800493" cy="369332"/>
          </a:xfrm>
          <a:prstGeom prst="rect">
            <a:avLst/>
          </a:prstGeom>
          <a:noFill/>
        </p:spPr>
        <p:txBody>
          <a:bodyPr wrap="none" rtlCol="0">
            <a:spAutoFit/>
          </a:bodyPr>
          <a:lstStyle/>
          <a:p>
            <a:pPr algn="ctr"/>
            <a:r>
              <a:rPr lang="zh-CN" altLang="en-US" dirty="0">
                <a:solidFill>
                  <a:schemeClr val="bg1"/>
                </a:solidFill>
                <a:latin typeface="方正兰亭中黑_GBK" panose="02000000000000000000" pitchFamily="2" charset="-122"/>
                <a:ea typeface="方正兰亭中黑_GBK" panose="02000000000000000000" pitchFamily="2" charset="-122"/>
              </a:rPr>
              <a:t>系统操作流畅度</a:t>
            </a:r>
            <a:endParaRPr lang="zh-CN" altLang="en-US" dirty="0">
              <a:solidFill>
                <a:schemeClr val="bg1"/>
              </a:solidFill>
              <a:latin typeface="方正兰亭中黑_GBK" panose="02000000000000000000" pitchFamily="2" charset="-122"/>
              <a:ea typeface="方正兰亭中黑_GBK" panose="02000000000000000000" pitchFamily="2" charset="-122"/>
            </a:endParaRPr>
          </a:p>
        </p:txBody>
      </p:sp>
      <p:sp>
        <p:nvSpPr>
          <p:cNvPr id="33" name="文本框 67"/>
          <p:cNvSpPr txBox="1"/>
          <p:nvPr/>
        </p:nvSpPr>
        <p:spPr>
          <a:xfrm>
            <a:off x="8681387" y="2347851"/>
            <a:ext cx="816249" cy="461665"/>
          </a:xfrm>
          <a:prstGeom prst="rect">
            <a:avLst/>
          </a:prstGeom>
          <a:noFill/>
        </p:spPr>
        <p:txBody>
          <a:bodyPr wrap="none" rtlCol="0">
            <a:spAutoFit/>
          </a:bodyPr>
          <a:lstStyle/>
          <a:p>
            <a:pPr algn="ctr"/>
            <a:r>
              <a:rPr lang="en-US" altLang="zh-CN" sz="2400" b="1" dirty="0">
                <a:solidFill>
                  <a:srgbClr val="FFC000"/>
                </a:solidFill>
                <a:latin typeface="Akkurat Pro" panose="020B0504020101020102" pitchFamily="34" charset="0"/>
                <a:ea typeface="方正兰亭中黑_GBK" panose="02000000000000000000" pitchFamily="2" charset="-122"/>
              </a:rPr>
              <a:t>24%</a:t>
            </a:r>
            <a:endParaRPr lang="zh-CN" altLang="en-US" sz="2400" b="1" dirty="0">
              <a:solidFill>
                <a:srgbClr val="FFC000"/>
              </a:solidFill>
              <a:latin typeface="Akkurat Pro" panose="020B0504020101020102" pitchFamily="34" charset="0"/>
              <a:ea typeface="方正兰亭中黑_GBK" panose="02000000000000000000" pitchFamily="2" charset="-122"/>
            </a:endParaRPr>
          </a:p>
        </p:txBody>
      </p:sp>
      <p:cxnSp>
        <p:nvCxnSpPr>
          <p:cNvPr id="34" name="直线箭头连接符 69"/>
          <p:cNvCxnSpPr/>
          <p:nvPr/>
        </p:nvCxnSpPr>
        <p:spPr>
          <a:xfrm flipV="1">
            <a:off x="9601662" y="2347851"/>
            <a:ext cx="0" cy="37688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71"/>
          <p:cNvSpPr txBox="1"/>
          <p:nvPr/>
        </p:nvSpPr>
        <p:spPr>
          <a:xfrm>
            <a:off x="8670371" y="4053381"/>
            <a:ext cx="1107996" cy="369332"/>
          </a:xfrm>
          <a:prstGeom prst="rect">
            <a:avLst/>
          </a:prstGeom>
          <a:noFill/>
        </p:spPr>
        <p:txBody>
          <a:bodyPr wrap="none" rtlCol="0">
            <a:spAutoFit/>
          </a:bodyPr>
          <a:lstStyle/>
          <a:p>
            <a:pPr algn="ctr"/>
            <a:r>
              <a:rPr lang="zh-CN" altLang="en-US" dirty="0">
                <a:solidFill>
                  <a:schemeClr val="bg1"/>
                </a:solidFill>
                <a:latin typeface="方正兰亭中黑_GBK" panose="02000000000000000000" pitchFamily="2" charset="-122"/>
                <a:ea typeface="方正兰亭中黑_GBK" panose="02000000000000000000" pitchFamily="2" charset="-122"/>
              </a:rPr>
              <a:t>系统响应</a:t>
            </a:r>
            <a:endParaRPr lang="zh-CN" altLang="en-US" dirty="0">
              <a:solidFill>
                <a:schemeClr val="bg1"/>
              </a:solidFill>
              <a:latin typeface="方正兰亭中黑_GBK" panose="02000000000000000000" pitchFamily="2" charset="-122"/>
              <a:ea typeface="方正兰亭中黑_GBK" panose="02000000000000000000" pitchFamily="2" charset="-122"/>
            </a:endParaRPr>
          </a:p>
        </p:txBody>
      </p:sp>
      <p:sp>
        <p:nvSpPr>
          <p:cNvPr id="36" name="文本框 72"/>
          <p:cNvSpPr txBox="1"/>
          <p:nvPr/>
        </p:nvSpPr>
        <p:spPr>
          <a:xfrm>
            <a:off x="8681388" y="3513163"/>
            <a:ext cx="816249" cy="461665"/>
          </a:xfrm>
          <a:prstGeom prst="rect">
            <a:avLst/>
          </a:prstGeom>
          <a:noFill/>
        </p:spPr>
        <p:txBody>
          <a:bodyPr wrap="none" rtlCol="0">
            <a:spAutoFit/>
          </a:bodyPr>
          <a:lstStyle/>
          <a:p>
            <a:pPr algn="ctr"/>
            <a:r>
              <a:rPr lang="en-US" altLang="zh-CN" sz="2400" b="1" dirty="0">
                <a:solidFill>
                  <a:srgbClr val="FFC000"/>
                </a:solidFill>
                <a:latin typeface="Akkurat Pro" panose="020B0504020101020102" pitchFamily="34" charset="0"/>
                <a:ea typeface="方正兰亭中黑_GBK" panose="02000000000000000000" pitchFamily="2" charset="-122"/>
              </a:rPr>
              <a:t>44%</a:t>
            </a:r>
            <a:endParaRPr lang="zh-CN" altLang="en-US" sz="2400" b="1" dirty="0">
              <a:solidFill>
                <a:srgbClr val="FFC000"/>
              </a:solidFill>
              <a:latin typeface="Akkurat Pro" panose="020B0504020101020102" pitchFamily="34" charset="0"/>
              <a:ea typeface="方正兰亭中黑_GBK" panose="02000000000000000000" pitchFamily="2" charset="-122"/>
            </a:endParaRPr>
          </a:p>
        </p:txBody>
      </p:sp>
      <p:cxnSp>
        <p:nvCxnSpPr>
          <p:cNvPr id="37" name="直线箭头连接符 73"/>
          <p:cNvCxnSpPr/>
          <p:nvPr/>
        </p:nvCxnSpPr>
        <p:spPr>
          <a:xfrm flipV="1">
            <a:off x="9601662" y="3513163"/>
            <a:ext cx="0" cy="37688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74"/>
          <p:cNvSpPr txBox="1"/>
          <p:nvPr/>
        </p:nvSpPr>
        <p:spPr>
          <a:xfrm>
            <a:off x="8161015" y="5159955"/>
            <a:ext cx="2262158" cy="369332"/>
          </a:xfrm>
          <a:prstGeom prst="rect">
            <a:avLst/>
          </a:prstGeom>
          <a:noFill/>
        </p:spPr>
        <p:txBody>
          <a:bodyPr wrap="none" rtlCol="0">
            <a:spAutoFit/>
          </a:bodyPr>
          <a:lstStyle/>
          <a:p>
            <a:pPr algn="ctr"/>
            <a:r>
              <a:rPr lang="zh-CN" altLang="en-US" dirty="0">
                <a:solidFill>
                  <a:schemeClr val="bg1"/>
                </a:solidFill>
                <a:latin typeface="方正兰亭中黑_GBK" panose="02000000000000000000" pitchFamily="2" charset="-122"/>
                <a:ea typeface="方正兰亭中黑_GBK" panose="02000000000000000000" pitchFamily="2" charset="-122"/>
              </a:rPr>
              <a:t>三方应用操作流畅度</a:t>
            </a:r>
            <a:endParaRPr lang="zh-CN" altLang="en-US" dirty="0">
              <a:solidFill>
                <a:schemeClr val="bg1"/>
              </a:solidFill>
              <a:latin typeface="方正兰亭中黑_GBK" panose="02000000000000000000" pitchFamily="2" charset="-122"/>
              <a:ea typeface="方正兰亭中黑_GBK" panose="02000000000000000000" pitchFamily="2" charset="-122"/>
            </a:endParaRPr>
          </a:p>
        </p:txBody>
      </p:sp>
      <p:sp>
        <p:nvSpPr>
          <p:cNvPr id="39" name="文本框 75"/>
          <p:cNvSpPr txBox="1"/>
          <p:nvPr/>
        </p:nvSpPr>
        <p:spPr>
          <a:xfrm>
            <a:off x="8681387" y="4591425"/>
            <a:ext cx="816250" cy="461665"/>
          </a:xfrm>
          <a:prstGeom prst="rect">
            <a:avLst/>
          </a:prstGeom>
          <a:noFill/>
        </p:spPr>
        <p:txBody>
          <a:bodyPr wrap="none" rtlCol="0">
            <a:spAutoFit/>
          </a:bodyPr>
          <a:lstStyle/>
          <a:p>
            <a:pPr algn="ctr"/>
            <a:r>
              <a:rPr lang="en-US" altLang="zh-CN" sz="2400" b="1" dirty="0">
                <a:solidFill>
                  <a:srgbClr val="FFC000"/>
                </a:solidFill>
                <a:latin typeface="Akkurat Pro" panose="020B0504020101020102" pitchFamily="34" charset="0"/>
                <a:ea typeface="方正兰亭中黑_GBK" panose="02000000000000000000" pitchFamily="2" charset="-122"/>
              </a:rPr>
              <a:t>60%</a:t>
            </a:r>
            <a:endParaRPr lang="zh-CN" altLang="en-US" sz="2400" b="1" dirty="0">
              <a:solidFill>
                <a:srgbClr val="FFC000"/>
              </a:solidFill>
              <a:latin typeface="Akkurat Pro" panose="020B0504020101020102" pitchFamily="34" charset="0"/>
              <a:ea typeface="方正兰亭中黑_GBK" panose="02000000000000000000" pitchFamily="2" charset="-122"/>
            </a:endParaRPr>
          </a:p>
        </p:txBody>
      </p:sp>
      <p:cxnSp>
        <p:nvCxnSpPr>
          <p:cNvPr id="40" name="直线箭头连接符 76"/>
          <p:cNvCxnSpPr/>
          <p:nvPr/>
        </p:nvCxnSpPr>
        <p:spPr>
          <a:xfrm flipV="1">
            <a:off x="9601662" y="4591425"/>
            <a:ext cx="0" cy="37688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873313" y="2377348"/>
            <a:ext cx="2524472" cy="2475132"/>
            <a:chOff x="2884395" y="1945085"/>
            <a:chExt cx="3502958" cy="3502958"/>
          </a:xfrm>
        </p:grpSpPr>
        <p:sp>
          <p:nvSpPr>
            <p:cNvPr id="26" name="椭圆 7"/>
            <p:cNvSpPr/>
            <p:nvPr/>
          </p:nvSpPr>
          <p:spPr>
            <a:xfrm>
              <a:off x="2884395" y="1945085"/>
              <a:ext cx="3502958" cy="3502958"/>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45"/>
            <p:cNvSpPr/>
            <p:nvPr/>
          </p:nvSpPr>
          <p:spPr>
            <a:xfrm>
              <a:off x="3438029" y="2498719"/>
              <a:ext cx="2395690" cy="2395690"/>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46"/>
            <p:cNvSpPr/>
            <p:nvPr/>
          </p:nvSpPr>
          <p:spPr>
            <a:xfrm>
              <a:off x="3881576" y="2942266"/>
              <a:ext cx="1508596" cy="1508596"/>
            </a:xfrm>
            <a:prstGeom prst="ellipse">
              <a:avLst/>
            </a:prstGeom>
            <a:no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1" name="图表 6"/>
          <p:cNvGraphicFramePr/>
          <p:nvPr/>
        </p:nvGraphicFramePr>
        <p:xfrm>
          <a:off x="1144771" y="1606930"/>
          <a:ext cx="6223354" cy="4015967"/>
        </p:xfrm>
        <a:graphic>
          <a:graphicData uri="http://schemas.openxmlformats.org/drawingml/2006/chart">
            <c:chart xmlns:c="http://schemas.openxmlformats.org/drawingml/2006/chart" xmlns:r="http://schemas.openxmlformats.org/officeDocument/2006/relationships" r:id="rId1"/>
          </a:graphicData>
        </a:graphic>
      </p:graphicFrame>
      <p:sp>
        <p:nvSpPr>
          <p:cNvPr id="41" name="Subtitle 2"/>
          <p:cNvSpPr txBox="1"/>
          <p:nvPr/>
        </p:nvSpPr>
        <p:spPr>
          <a:xfrm>
            <a:off x="-1" y="6029624"/>
            <a:ext cx="6734630" cy="498484"/>
          </a:xfrm>
          <a:prstGeom prst="rect">
            <a:avLst/>
          </a:prstGeom>
          <a:ln>
            <a:no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9875" indent="0">
              <a:lnSpc>
                <a:spcPct val="130000"/>
              </a:lnSpc>
              <a:spcAft>
                <a:spcPts val="780"/>
              </a:spcAft>
              <a:buNone/>
            </a:pPr>
            <a:r>
              <a:rPr lang="zh-CN" altLang="en-US" sz="1800" dirty="0" smtClean="0">
                <a:solidFill>
                  <a:schemeClr val="bg1"/>
                </a:solidFill>
                <a:latin typeface="Akkurat Pro" panose="020B0504020101020102" pitchFamily="34" charset="0"/>
                <a:ea typeface="方正兰亭中黑_GBK" panose="02000000000000000000" pitchFamily="2" charset="-122"/>
              </a:rPr>
              <a:t>方舟编译器联系方式：</a:t>
            </a:r>
            <a:r>
              <a:rPr lang="en-US" altLang="zh-CN" sz="1800" u="sng" dirty="0" smtClean="0">
                <a:solidFill>
                  <a:schemeClr val="accent4"/>
                </a:solidFill>
                <a:latin typeface="Akkurat Pro" panose="020B0504020101020102" pitchFamily="34" charset="0"/>
                <a:ea typeface="方正兰亭中黑_GBK" panose="02000000000000000000" pitchFamily="2" charset="-122"/>
              </a:rPr>
              <a:t>deveco@huawei.com</a:t>
            </a:r>
            <a:endParaRPr lang="zh-CN" altLang="zh-CN" sz="1800" dirty="0">
              <a:solidFill>
                <a:schemeClr val="accent4"/>
              </a:solidFill>
              <a:latin typeface="Akkurat Pro" panose="020B0504020101020102" pitchFamily="34" charset="0"/>
              <a:ea typeface="方正兰亭中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E:\01 日常工作\04 展厅相关设计\2017年\2017智博会\阎总智博会\设计稿\城市副本.jpg"/>
          <p:cNvPicPr>
            <a:picLocks noChangeAspect="1" noChangeArrowheads="1"/>
          </p:cNvPicPr>
          <p:nvPr/>
        </p:nvPicPr>
        <p:blipFill>
          <a:blip r:embed="rId1" cstate="print"/>
          <a:srcRect/>
          <a:stretch>
            <a:fillRect/>
          </a:stretch>
        </p:blipFill>
        <p:spPr bwMode="auto">
          <a:xfrm>
            <a:off x="0" y="99"/>
            <a:ext cx="12192000" cy="6856951"/>
          </a:xfrm>
          <a:prstGeom prst="rect">
            <a:avLst/>
          </a:prstGeom>
          <a:noFill/>
        </p:spPr>
      </p:pic>
      <p:sp>
        <p:nvSpPr>
          <p:cNvPr id="9" name="矩形 12"/>
          <p:cNvSpPr/>
          <p:nvPr/>
        </p:nvSpPr>
        <p:spPr>
          <a:xfrm>
            <a:off x="0" y="1049"/>
            <a:ext cx="12228576" cy="6856951"/>
          </a:xfrm>
          <a:prstGeom prst="rect">
            <a:avLst/>
          </a:prstGeom>
          <a:gradFill flip="none" rotWithShape="1">
            <a:gsLst>
              <a:gs pos="0">
                <a:schemeClr val="tx1">
                  <a:alpha val="33000"/>
                </a:schemeClr>
              </a:gs>
              <a:gs pos="100000">
                <a:schemeClr val="tx1">
                  <a:alpha val="67000"/>
                </a:schemeClr>
              </a:gs>
              <a:gs pos="12000">
                <a:srgbClr val="000000">
                  <a:alpha val="33000"/>
                </a:srgbClr>
              </a:gs>
              <a:gs pos="90000">
                <a:srgbClr val="000000">
                  <a:alpha val="61000"/>
                </a:srgbClr>
              </a:gs>
              <a:gs pos="50000">
                <a:schemeClr val="tx1">
                  <a:alpha val="6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Arial" panose="020B0604020202020204" pitchFamily="34" charset="0"/>
            </a:endParaRPr>
          </a:p>
        </p:txBody>
      </p:sp>
      <p:sp>
        <p:nvSpPr>
          <p:cNvPr id="7" name="TextBox 6"/>
          <p:cNvSpPr txBox="1"/>
          <p:nvPr/>
        </p:nvSpPr>
        <p:spPr>
          <a:xfrm>
            <a:off x="1366156" y="1362219"/>
            <a:ext cx="9459690" cy="2677271"/>
          </a:xfrm>
          <a:prstGeom prst="rect">
            <a:avLst/>
          </a:prstGeom>
          <a:noFill/>
          <a:effectLst/>
        </p:spPr>
        <p:txBody>
          <a:bodyPr wrap="square" rtlCol="0">
            <a:spAutoFit/>
          </a:bodyPr>
          <a:lstStyle/>
          <a:p>
            <a:pPr algn="ctr" defTabSz="1170305" eaLnBrk="0" hangingPunct="0">
              <a:lnSpc>
                <a:spcPct val="150000"/>
              </a:lnSpc>
              <a:spcBef>
                <a:spcPct val="0"/>
              </a:spcBef>
            </a:pPr>
            <a:r>
              <a:rPr lang="en-US" altLang="zh-CN" sz="4800" dirty="0">
                <a:solidFill>
                  <a:srgbClr val="F3982B"/>
                </a:solidFill>
                <a:latin typeface="方正兰亭大黑_GBK" panose="02000000000000000000" pitchFamily="2" charset="-122"/>
                <a:ea typeface="方正兰亭大黑_GBK" panose="02000000000000000000" pitchFamily="2" charset="-122"/>
              </a:rPr>
              <a:t>+</a:t>
            </a:r>
            <a:r>
              <a:rPr lang="zh-CN" altLang="en-US" sz="4800" dirty="0" smtClean="0">
                <a:solidFill>
                  <a:srgbClr val="F3982B"/>
                </a:solidFill>
                <a:latin typeface="方正兰亭大黑_GBK" panose="02000000000000000000" pitchFamily="2" charset="-122"/>
                <a:ea typeface="方正兰亭大黑_GBK" panose="02000000000000000000" pitchFamily="2" charset="-122"/>
              </a:rPr>
              <a:t>开源</a:t>
            </a:r>
            <a:endParaRPr lang="en-US" altLang="zh-CN" sz="4800" dirty="0">
              <a:solidFill>
                <a:srgbClr val="F3982B"/>
              </a:solidFill>
              <a:latin typeface="方正兰亭大黑_GBK" panose="02000000000000000000" pitchFamily="2" charset="-122"/>
              <a:ea typeface="方正兰亭大黑_GBK" panose="02000000000000000000" pitchFamily="2" charset="-122"/>
            </a:endParaRPr>
          </a:p>
          <a:p>
            <a:pPr algn="ctr" defTabSz="1170305" eaLnBrk="0" hangingPunct="0">
              <a:lnSpc>
                <a:spcPct val="150000"/>
              </a:lnSpc>
              <a:spcBef>
                <a:spcPct val="0"/>
              </a:spcBef>
            </a:pPr>
            <a:r>
              <a:rPr lang="zh-CN" altLang="en-US" sz="3200" dirty="0">
                <a:solidFill>
                  <a:prstClr val="white"/>
                </a:solidFill>
                <a:latin typeface="方正兰亭大黑_GBK" panose="02000000000000000000" pitchFamily="2" charset="-122"/>
                <a:ea typeface="方正兰亭大黑_GBK" panose="02000000000000000000" pitchFamily="2" charset="-122"/>
              </a:rPr>
              <a:t>把数字世界带入每个人、每个家庭、每个组织</a:t>
            </a:r>
            <a:endParaRPr lang="en-US" altLang="zh-CN" sz="3200" dirty="0">
              <a:solidFill>
                <a:prstClr val="white"/>
              </a:solidFill>
              <a:latin typeface="方正兰亭大黑_GBK" panose="02000000000000000000" pitchFamily="2" charset="-122"/>
              <a:ea typeface="方正兰亭大黑_GBK" panose="02000000000000000000" pitchFamily="2" charset="-122"/>
            </a:endParaRPr>
          </a:p>
          <a:p>
            <a:pPr algn="ctr" defTabSz="1170305" eaLnBrk="0" hangingPunct="0">
              <a:lnSpc>
                <a:spcPct val="150000"/>
              </a:lnSpc>
              <a:spcBef>
                <a:spcPct val="0"/>
              </a:spcBef>
            </a:pPr>
            <a:r>
              <a:rPr lang="zh-CN" altLang="en-US" sz="3200" dirty="0">
                <a:solidFill>
                  <a:prstClr val="white"/>
                </a:solidFill>
                <a:latin typeface="方正兰亭大黑_GBK" panose="02000000000000000000" pitchFamily="2" charset="-122"/>
                <a:ea typeface="方正兰亭大黑_GBK" panose="02000000000000000000" pitchFamily="2" charset="-122"/>
              </a:rPr>
              <a:t>构建万物互联的智能世界</a:t>
            </a:r>
            <a:endParaRPr lang="zh-CN" altLang="en-US" sz="3200" dirty="0">
              <a:solidFill>
                <a:prstClr val="white"/>
              </a:solidFill>
              <a:latin typeface="方正兰亭大黑_GBK" panose="02000000000000000000" pitchFamily="2" charset="-122"/>
              <a:ea typeface="方正兰亭大黑_GBK"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PA" val="v4.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Words>
  <Application>WPS 演示</Application>
  <PresentationFormat>Widescreen</PresentationFormat>
  <Paragraphs>67</Paragraphs>
  <Slides>7</Slides>
  <Notes>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vt:i4>
      </vt:variant>
    </vt:vector>
  </HeadingPairs>
  <TitlesOfParts>
    <vt:vector size="24" baseType="lpstr">
      <vt:lpstr>Arial</vt:lpstr>
      <vt:lpstr>宋体</vt:lpstr>
      <vt:lpstr>Wingdings</vt:lpstr>
      <vt:lpstr>方正兰亭中黑_GBK</vt:lpstr>
      <vt:lpstr>黑体</vt:lpstr>
      <vt:lpstr>Akkurat Pro</vt:lpstr>
      <vt:lpstr>NumberOnly</vt:lpstr>
      <vt:lpstr>方正兰亭粗黑简体</vt:lpstr>
      <vt:lpstr>微软雅黑</vt:lpstr>
      <vt:lpstr>Arial</vt:lpstr>
      <vt:lpstr>方正兰亭黑_GBK</vt:lpstr>
      <vt:lpstr>方正兰亭大黑_GBK</vt:lpstr>
      <vt:lpstr>Arial Unicode MS</vt:lpstr>
      <vt:lpstr>Calibri Light</vt:lpstr>
      <vt:lpstr>Calibri</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毛毛</cp:lastModifiedBy>
  <cp:revision>123</cp:revision>
  <dcterms:created xsi:type="dcterms:W3CDTF">2019-04-03T14:51:00Z</dcterms:created>
  <dcterms:modified xsi:type="dcterms:W3CDTF">2019-06-26T02:33:42Z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(2)ABWsvhZANeuUlLie1pCsXD3+S+zHYf9uYt9Nd6kT7jLOLhiQ6dw6Xw6bBN813jDCiPs5W/eX
J9KfDDbYQRuhhhaB8SD0ZvMVncs9GqtDW0kn1uV7GuUHQIEv9fjVOCXLHpd3uKroLc/FjE1b
nxBBed3NCQc9yLnpotdDpWgyDAtaECuhrdJPIiRY4MKySgfPNgfPIUdTsKny7wbchQxfi5Ej
MBHav83OAE1towZtdu</vt:lpwstr>
  </property>
  <property fmtid="{D5CDD505-2E9C-101B-9397-08002B2CF9AE}" pid="3" name="_2015_ms_pID_7253431">
    <vt:lpwstr>ruuYhYzmyDopdg2l9OkbgyuZMUIUGXqwWemeGJsG/1xsqunElCdpx3
FgNh7OyzHuprWUdanhvlFv71VV+td5PMmig+45fHUkqeGyM17ZtRRlmiKgyllH6R+PZaH5X2
m95oc1gKuSr4E6p+k0LnQgncyxh8tBIfaSuA0jC3Cb1PlT9vE+0L+oEyzJxOc8xMym1+TAlu
v4oILOHKrmACxQfv</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1561342559</vt:lpwstr>
  </property>
  <property fmtid="{D5CDD505-2E9C-101B-9397-08002B2CF9AE}" pid="8" name="KSOProductBuildVer">
    <vt:lpwstr>2052-11.1.0.8612</vt:lpwstr>
  </property>
</Properties>
</file>